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4"/>
    <p:sldMasterId id="2147483648" r:id="rId5"/>
    <p:sldMasterId id="2147483671" r:id="rId6"/>
  </p:sldMasterIdLst>
  <p:notesMasterIdLst>
    <p:notesMasterId r:id="rId38"/>
  </p:notesMasterIdLst>
  <p:sldIdLst>
    <p:sldId id="256" r:id="rId7"/>
    <p:sldId id="266" r:id="rId8"/>
    <p:sldId id="284" r:id="rId9"/>
    <p:sldId id="268" r:id="rId10"/>
    <p:sldId id="304" r:id="rId11"/>
    <p:sldId id="258" r:id="rId12"/>
    <p:sldId id="271" r:id="rId13"/>
    <p:sldId id="272" r:id="rId14"/>
    <p:sldId id="261" r:id="rId15"/>
    <p:sldId id="269" r:id="rId16"/>
    <p:sldId id="265" r:id="rId17"/>
    <p:sldId id="260" r:id="rId18"/>
    <p:sldId id="285" r:id="rId19"/>
    <p:sldId id="283" r:id="rId20"/>
    <p:sldId id="262" r:id="rId21"/>
    <p:sldId id="278" r:id="rId22"/>
    <p:sldId id="280" r:id="rId23"/>
    <p:sldId id="275" r:id="rId24"/>
    <p:sldId id="282" r:id="rId25"/>
    <p:sldId id="305" r:id="rId26"/>
    <p:sldId id="290" r:id="rId27"/>
    <p:sldId id="293" r:id="rId28"/>
    <p:sldId id="297" r:id="rId29"/>
    <p:sldId id="303" r:id="rId30"/>
    <p:sldId id="298" r:id="rId31"/>
    <p:sldId id="302" r:id="rId32"/>
    <p:sldId id="257" r:id="rId33"/>
    <p:sldId id="276" r:id="rId34"/>
    <p:sldId id="299" r:id="rId35"/>
    <p:sldId id="300" r:id="rId36"/>
    <p:sldId id="27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2F2F2"/>
    <a:srgbClr val="E8E8E8"/>
    <a:srgbClr val="EAEBED"/>
    <a:srgbClr val="596781"/>
    <a:srgbClr val="FFFFFF"/>
    <a:srgbClr val="3361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94660"/>
  </p:normalViewPr>
  <p:slideViewPr>
    <p:cSldViewPr snapToGrid="0">
      <p:cViewPr varScale="1">
        <p:scale>
          <a:sx n="108" d="100"/>
          <a:sy n="108" d="100"/>
        </p:scale>
        <p:origin x="144" y="2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5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8124D4-E507-4638-8896-A3F245C9B41A}"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75B560AF-1D18-49E1-A717-C0452C22782A}">
      <dgm:prSet phldr="0"/>
      <dgm:spPr/>
      <dgm:t>
        <a:bodyPr/>
        <a:lstStyle/>
        <a:p>
          <a:pPr rtl="0">
            <a:lnSpc>
              <a:spcPct val="100000"/>
            </a:lnSpc>
          </a:pPr>
          <a:r>
            <a:rPr lang="en-US" dirty="0">
              <a:latin typeface="+mj-lt"/>
            </a:rPr>
            <a:t>Aquifer Recharge</a:t>
          </a:r>
        </a:p>
      </dgm:t>
    </dgm:pt>
    <dgm:pt modelId="{69054F0F-CB67-49A9-B2AA-71AB3A90AB2A}" type="parTrans" cxnId="{5A7FD3DB-ED57-48E9-8960-E49793EC75D8}">
      <dgm:prSet/>
      <dgm:spPr/>
      <dgm:t>
        <a:bodyPr/>
        <a:lstStyle/>
        <a:p>
          <a:endParaRPr lang="en-US"/>
        </a:p>
      </dgm:t>
    </dgm:pt>
    <dgm:pt modelId="{E264ED1C-CF8D-4EE4-9D9C-117B45D89217}" type="sibTrans" cxnId="{5A7FD3DB-ED57-48E9-8960-E49793EC75D8}">
      <dgm:prSet/>
      <dgm:spPr/>
      <dgm:t>
        <a:bodyPr/>
        <a:lstStyle/>
        <a:p>
          <a:endParaRPr lang="en-US"/>
        </a:p>
      </dgm:t>
    </dgm:pt>
    <dgm:pt modelId="{570C465C-5884-4851-BBDD-0DDF30344BE2}">
      <dgm:prSet/>
      <dgm:spPr/>
      <dgm:t>
        <a:bodyPr/>
        <a:lstStyle/>
        <a:p>
          <a:pPr>
            <a:lnSpc>
              <a:spcPct val="100000"/>
            </a:lnSpc>
          </a:pPr>
          <a:r>
            <a:rPr lang="en-US" dirty="0">
              <a:latin typeface="+mj-lt"/>
            </a:rPr>
            <a:t>Drought Resilient &amp; Climate Resilient Water Supply</a:t>
          </a:r>
        </a:p>
      </dgm:t>
    </dgm:pt>
    <dgm:pt modelId="{32F8B71C-99F6-45CF-94A6-2B154DCB7F45}" type="parTrans" cxnId="{D9603A96-8EBA-4DA6-A58F-261637249630}">
      <dgm:prSet/>
      <dgm:spPr/>
      <dgm:t>
        <a:bodyPr/>
        <a:lstStyle/>
        <a:p>
          <a:endParaRPr lang="en-US"/>
        </a:p>
      </dgm:t>
    </dgm:pt>
    <dgm:pt modelId="{13F2AFF2-2CD1-4E66-B833-C6858CD4B997}" type="sibTrans" cxnId="{D9603A96-8EBA-4DA6-A58F-261637249630}">
      <dgm:prSet/>
      <dgm:spPr/>
      <dgm:t>
        <a:bodyPr/>
        <a:lstStyle/>
        <a:p>
          <a:endParaRPr lang="en-US"/>
        </a:p>
      </dgm:t>
    </dgm:pt>
    <dgm:pt modelId="{2F2D3977-D7D6-4A9E-9AF7-C25CFDCEE73C}">
      <dgm:prSet/>
      <dgm:spPr/>
      <dgm:t>
        <a:bodyPr/>
        <a:lstStyle/>
        <a:p>
          <a:pPr rtl="0">
            <a:lnSpc>
              <a:spcPct val="100000"/>
            </a:lnSpc>
          </a:pPr>
          <a:r>
            <a:rPr lang="en-US" dirty="0">
              <a:latin typeface="+mj-lt"/>
            </a:rPr>
            <a:t>Streamflow Restoration</a:t>
          </a:r>
        </a:p>
      </dgm:t>
    </dgm:pt>
    <dgm:pt modelId="{F4DD7DB6-214D-40A2-ABAE-7B8D1070D711}" type="parTrans" cxnId="{F4FE2CB2-5C43-4FB2-B824-8B6DB96517CB}">
      <dgm:prSet/>
      <dgm:spPr/>
      <dgm:t>
        <a:bodyPr/>
        <a:lstStyle/>
        <a:p>
          <a:endParaRPr lang="en-US"/>
        </a:p>
      </dgm:t>
    </dgm:pt>
    <dgm:pt modelId="{DCE999A5-6093-443F-8D4F-10B54AAB9C98}" type="sibTrans" cxnId="{F4FE2CB2-5C43-4FB2-B824-8B6DB96517CB}">
      <dgm:prSet/>
      <dgm:spPr/>
      <dgm:t>
        <a:bodyPr/>
        <a:lstStyle/>
        <a:p>
          <a:endParaRPr lang="en-US"/>
        </a:p>
      </dgm:t>
    </dgm:pt>
    <dgm:pt modelId="{8F0FBEDA-90E6-4DB7-A3C4-2CA7355B6CB6}">
      <dgm:prSet/>
      <dgm:spPr/>
      <dgm:t>
        <a:bodyPr/>
        <a:lstStyle/>
        <a:p>
          <a:pPr>
            <a:lnSpc>
              <a:spcPct val="100000"/>
            </a:lnSpc>
          </a:pPr>
          <a:r>
            <a:rPr lang="en-US" dirty="0">
              <a:latin typeface="+mj-lt"/>
            </a:rPr>
            <a:t>Recreation</a:t>
          </a:r>
        </a:p>
      </dgm:t>
    </dgm:pt>
    <dgm:pt modelId="{3E5D522D-BEA6-4C6E-AA8B-264C6421EABD}" type="parTrans" cxnId="{F0C20AF8-BCFE-49C7-8A5E-81A661B1A810}">
      <dgm:prSet/>
      <dgm:spPr/>
      <dgm:t>
        <a:bodyPr/>
        <a:lstStyle/>
        <a:p>
          <a:endParaRPr lang="en-US"/>
        </a:p>
      </dgm:t>
    </dgm:pt>
    <dgm:pt modelId="{C3D30891-FF8C-40A7-B582-D5949B111E62}" type="sibTrans" cxnId="{F0C20AF8-BCFE-49C7-8A5E-81A661B1A810}">
      <dgm:prSet/>
      <dgm:spPr/>
      <dgm:t>
        <a:bodyPr/>
        <a:lstStyle/>
        <a:p>
          <a:endParaRPr lang="en-US"/>
        </a:p>
      </dgm:t>
    </dgm:pt>
    <dgm:pt modelId="{0B207788-2F4C-4303-9A89-0135DD4DE2D4}">
      <dgm:prSet/>
      <dgm:spPr/>
      <dgm:t>
        <a:bodyPr/>
        <a:lstStyle/>
        <a:p>
          <a:pPr>
            <a:lnSpc>
              <a:spcPct val="100000"/>
            </a:lnSpc>
          </a:pPr>
          <a:r>
            <a:rPr lang="en-US" dirty="0">
              <a:latin typeface="+mj-lt"/>
            </a:rPr>
            <a:t>Long-Term Agriculture Viability</a:t>
          </a:r>
        </a:p>
      </dgm:t>
    </dgm:pt>
    <dgm:pt modelId="{7B677678-E559-4084-993A-F6E8203ED0FC}" type="parTrans" cxnId="{E41EFB72-357D-4CBA-95B3-6381B2B1F147}">
      <dgm:prSet/>
      <dgm:spPr/>
      <dgm:t>
        <a:bodyPr/>
        <a:lstStyle/>
        <a:p>
          <a:endParaRPr lang="en-US"/>
        </a:p>
      </dgm:t>
    </dgm:pt>
    <dgm:pt modelId="{E397C8D9-376C-44D8-AFDE-E272757A8804}" type="sibTrans" cxnId="{E41EFB72-357D-4CBA-95B3-6381B2B1F147}">
      <dgm:prSet/>
      <dgm:spPr/>
      <dgm:t>
        <a:bodyPr/>
        <a:lstStyle/>
        <a:p>
          <a:endParaRPr lang="en-US"/>
        </a:p>
      </dgm:t>
    </dgm:pt>
    <dgm:pt modelId="{B06B41E8-6428-40BF-985A-4979B2A830BC}" type="pres">
      <dgm:prSet presAssocID="{D58124D4-E507-4638-8896-A3F245C9B41A}" presName="root" presStyleCnt="0">
        <dgm:presLayoutVars>
          <dgm:dir/>
          <dgm:resizeHandles val="exact"/>
        </dgm:presLayoutVars>
      </dgm:prSet>
      <dgm:spPr/>
    </dgm:pt>
    <dgm:pt modelId="{9F11FC1E-D5C9-4A87-A9CA-CACCC7199F72}" type="pres">
      <dgm:prSet presAssocID="{75B560AF-1D18-49E1-A717-C0452C22782A}" presName="compNode" presStyleCnt="0"/>
      <dgm:spPr/>
    </dgm:pt>
    <dgm:pt modelId="{CEF2E2A8-1FDD-4D56-8C7A-0782C7A52C63}" type="pres">
      <dgm:prSet presAssocID="{75B560AF-1D18-49E1-A717-C0452C22782A}" presName="bgRect" presStyleLbl="bgShp" presStyleIdx="0" presStyleCnt="5"/>
      <dgm:spPr/>
    </dgm:pt>
    <dgm:pt modelId="{0C114FC3-1998-4466-A7A0-2FAD0F260457}" type="pres">
      <dgm:prSet presAssocID="{75B560AF-1D18-49E1-A717-C0452C22782A}"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ter with solid fill"/>
        </a:ext>
      </dgm:extLst>
    </dgm:pt>
    <dgm:pt modelId="{7E8FDA7C-607D-473A-B4CB-8C65213BB308}" type="pres">
      <dgm:prSet presAssocID="{75B560AF-1D18-49E1-A717-C0452C22782A}" presName="spaceRect" presStyleCnt="0"/>
      <dgm:spPr/>
    </dgm:pt>
    <dgm:pt modelId="{CA195D3E-F83A-4CD4-9C74-16999A8536EB}" type="pres">
      <dgm:prSet presAssocID="{75B560AF-1D18-49E1-A717-C0452C22782A}" presName="parTx" presStyleLbl="revTx" presStyleIdx="0" presStyleCnt="5">
        <dgm:presLayoutVars>
          <dgm:chMax val="0"/>
          <dgm:chPref val="0"/>
        </dgm:presLayoutVars>
      </dgm:prSet>
      <dgm:spPr/>
    </dgm:pt>
    <dgm:pt modelId="{8141F024-5564-49FC-A3FC-05B218EA9976}" type="pres">
      <dgm:prSet presAssocID="{E264ED1C-CF8D-4EE4-9D9C-117B45D89217}" presName="sibTrans" presStyleCnt="0"/>
      <dgm:spPr/>
    </dgm:pt>
    <dgm:pt modelId="{E62C3D81-6EFF-4A7E-90DC-40BDB92C23FB}" type="pres">
      <dgm:prSet presAssocID="{570C465C-5884-4851-BBDD-0DDF30344BE2}" presName="compNode" presStyleCnt="0"/>
      <dgm:spPr/>
    </dgm:pt>
    <dgm:pt modelId="{259EDE61-63BE-4032-BE79-4A2F912D7F95}" type="pres">
      <dgm:prSet presAssocID="{570C465C-5884-4851-BBDD-0DDF30344BE2}" presName="bgRect" presStyleLbl="bgShp" presStyleIdx="1" presStyleCnt="5"/>
      <dgm:spPr/>
    </dgm:pt>
    <dgm:pt modelId="{549FAEAF-46C2-465E-AB88-CA63F8B830DC}" type="pres">
      <dgm:prSet presAssocID="{570C465C-5884-4851-BBDD-0DDF30344BE2}"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ermometer"/>
        </a:ext>
      </dgm:extLst>
    </dgm:pt>
    <dgm:pt modelId="{E4F0FF4A-BC6C-4A6E-A9AF-4486D7D99CAD}" type="pres">
      <dgm:prSet presAssocID="{570C465C-5884-4851-BBDD-0DDF30344BE2}" presName="spaceRect" presStyleCnt="0"/>
      <dgm:spPr/>
    </dgm:pt>
    <dgm:pt modelId="{0780B190-E897-447C-BD3B-84DB12ADD1D4}" type="pres">
      <dgm:prSet presAssocID="{570C465C-5884-4851-BBDD-0DDF30344BE2}" presName="parTx" presStyleLbl="revTx" presStyleIdx="1" presStyleCnt="5">
        <dgm:presLayoutVars>
          <dgm:chMax val="0"/>
          <dgm:chPref val="0"/>
        </dgm:presLayoutVars>
      </dgm:prSet>
      <dgm:spPr/>
    </dgm:pt>
    <dgm:pt modelId="{C32872CC-AC04-4357-BD12-D968CF742CE9}" type="pres">
      <dgm:prSet presAssocID="{13F2AFF2-2CD1-4E66-B833-C6858CD4B997}" presName="sibTrans" presStyleCnt="0"/>
      <dgm:spPr/>
    </dgm:pt>
    <dgm:pt modelId="{C87C7EAF-BEE5-4A2B-B846-3AA681813032}" type="pres">
      <dgm:prSet presAssocID="{2F2D3977-D7D6-4A9E-9AF7-C25CFDCEE73C}" presName="compNode" presStyleCnt="0"/>
      <dgm:spPr/>
    </dgm:pt>
    <dgm:pt modelId="{2226A7BD-A3AE-4A3F-A88E-800035BE13E0}" type="pres">
      <dgm:prSet presAssocID="{2F2D3977-D7D6-4A9E-9AF7-C25CFDCEE73C}" presName="bgRect" presStyleLbl="bgShp" presStyleIdx="2" presStyleCnt="5" custLinFactY="26822" custLinFactNeighborX="-179" custLinFactNeighborY="100000"/>
      <dgm:spPr/>
    </dgm:pt>
    <dgm:pt modelId="{7A508527-CAB5-433C-8A41-852940474F9D}" type="pres">
      <dgm:prSet presAssocID="{2F2D3977-D7D6-4A9E-9AF7-C25CFDCEE73C}" presName="iconRect" presStyleLbl="node1" presStyleIdx="2" presStyleCnt="5" custLinFactY="100000" custLinFactNeighborX="-10791" custLinFactNeighborY="130585"/>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sh with solid fill"/>
        </a:ext>
      </dgm:extLst>
    </dgm:pt>
    <dgm:pt modelId="{14931C88-E1DC-41EA-9E38-DC60C7FC95AE}" type="pres">
      <dgm:prSet presAssocID="{2F2D3977-D7D6-4A9E-9AF7-C25CFDCEE73C}" presName="spaceRect" presStyleCnt="0"/>
      <dgm:spPr/>
    </dgm:pt>
    <dgm:pt modelId="{EA399AAA-5509-451D-9BC3-69C938E358C4}" type="pres">
      <dgm:prSet presAssocID="{2F2D3977-D7D6-4A9E-9AF7-C25CFDCEE73C}" presName="parTx" presStyleLbl="revTx" presStyleIdx="2" presStyleCnt="5" custLinFactY="26822" custLinFactNeighborX="-385" custLinFactNeighborY="100000">
        <dgm:presLayoutVars>
          <dgm:chMax val="0"/>
          <dgm:chPref val="0"/>
        </dgm:presLayoutVars>
      </dgm:prSet>
      <dgm:spPr/>
    </dgm:pt>
    <dgm:pt modelId="{13FB99F5-4CC6-414C-97BA-6379F8B71ECE}" type="pres">
      <dgm:prSet presAssocID="{DCE999A5-6093-443F-8D4F-10B54AAB9C98}" presName="sibTrans" presStyleCnt="0"/>
      <dgm:spPr/>
    </dgm:pt>
    <dgm:pt modelId="{995A4DB7-8230-42FE-9A86-1DE73F12198E}" type="pres">
      <dgm:prSet presAssocID="{8F0FBEDA-90E6-4DB7-A3C4-2CA7355B6CB6}" presName="compNode" presStyleCnt="0"/>
      <dgm:spPr/>
    </dgm:pt>
    <dgm:pt modelId="{0A51B612-AC51-4930-8F24-5A779FB0F682}" type="pres">
      <dgm:prSet presAssocID="{8F0FBEDA-90E6-4DB7-A3C4-2CA7355B6CB6}" presName="bgRect" presStyleLbl="bgShp" presStyleIdx="3" presStyleCnt="5" custLinFactY="26822" custLinFactNeighborX="-514" custLinFactNeighborY="100000"/>
      <dgm:spPr/>
    </dgm:pt>
    <dgm:pt modelId="{C96AAA8F-1ACD-452F-A833-EC3ED89F2B29}" type="pres">
      <dgm:prSet presAssocID="{8F0FBEDA-90E6-4DB7-A3C4-2CA7355B6CB6}" presName="iconRect" presStyleLbl="node1" presStyleIdx="3" presStyleCnt="5" custLinFactY="100000" custLinFactNeighborX="-10791" custLinFactNeighborY="13058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rest scene"/>
        </a:ext>
      </dgm:extLst>
    </dgm:pt>
    <dgm:pt modelId="{D20A35D4-B15F-499C-BFD5-5B1147373CD4}" type="pres">
      <dgm:prSet presAssocID="{8F0FBEDA-90E6-4DB7-A3C4-2CA7355B6CB6}" presName="spaceRect" presStyleCnt="0"/>
      <dgm:spPr/>
    </dgm:pt>
    <dgm:pt modelId="{9F557A22-6DD8-4D3E-A58E-FEFECC0BEE93}" type="pres">
      <dgm:prSet presAssocID="{8F0FBEDA-90E6-4DB7-A3C4-2CA7355B6CB6}" presName="parTx" presStyleLbl="revTx" presStyleIdx="3" presStyleCnt="5" custLinFactY="26822" custLinFactNeighborX="-385" custLinFactNeighborY="100000">
        <dgm:presLayoutVars>
          <dgm:chMax val="0"/>
          <dgm:chPref val="0"/>
        </dgm:presLayoutVars>
      </dgm:prSet>
      <dgm:spPr/>
    </dgm:pt>
    <dgm:pt modelId="{C6B633F4-B712-40D2-BE11-F189B257F5A9}" type="pres">
      <dgm:prSet presAssocID="{C3D30891-FF8C-40A7-B582-D5949B111E62}" presName="sibTrans" presStyleCnt="0"/>
      <dgm:spPr/>
    </dgm:pt>
    <dgm:pt modelId="{8FAEA044-EC17-4718-A2ED-E5CE5164FBDE}" type="pres">
      <dgm:prSet presAssocID="{0B207788-2F4C-4303-9A89-0135DD4DE2D4}" presName="compNode" presStyleCnt="0"/>
      <dgm:spPr/>
    </dgm:pt>
    <dgm:pt modelId="{BB3B0A5A-ABEA-47A5-8387-96940971C234}" type="pres">
      <dgm:prSet presAssocID="{0B207788-2F4C-4303-9A89-0135DD4DE2D4}" presName="bgRect" presStyleLbl="bgShp" presStyleIdx="4" presStyleCnt="5" custLinFactY="-100000" custLinFactNeighborY="-144722"/>
      <dgm:spPr/>
    </dgm:pt>
    <dgm:pt modelId="{4D51B6A7-4867-41CD-B9DF-84A31503F585}" type="pres">
      <dgm:prSet presAssocID="{0B207788-2F4C-4303-9A89-0135DD4DE2D4}" presName="iconRect" presStyleLbl="node1" presStyleIdx="4" presStyleCnt="5" custLinFactY="-200000" custLinFactNeighborX="-10791" custLinFactNeighborY="-244949"/>
      <dgm:spPr>
        <a:solidFill>
          <a:schemeClr val="bg1">
            <a:lumMod val="95000"/>
          </a:schemeClr>
        </a:solidFill>
      </dgm:spPr>
    </dgm:pt>
    <dgm:pt modelId="{9BD0E163-C4A7-4792-BF44-2A2103D8568C}" type="pres">
      <dgm:prSet presAssocID="{0B207788-2F4C-4303-9A89-0135DD4DE2D4}" presName="spaceRect" presStyleCnt="0"/>
      <dgm:spPr/>
    </dgm:pt>
    <dgm:pt modelId="{BF10F110-3F17-4180-A2B2-97DDBF8E54B5}" type="pres">
      <dgm:prSet presAssocID="{0B207788-2F4C-4303-9A89-0135DD4DE2D4}" presName="parTx" presStyleLbl="revTx" presStyleIdx="4" presStyleCnt="5" custLinFactY="-100000" custLinFactNeighborX="-385" custLinFactNeighborY="-144722">
        <dgm:presLayoutVars>
          <dgm:chMax val="0"/>
          <dgm:chPref val="0"/>
        </dgm:presLayoutVars>
      </dgm:prSet>
      <dgm:spPr/>
    </dgm:pt>
  </dgm:ptLst>
  <dgm:cxnLst>
    <dgm:cxn modelId="{E41EFB72-357D-4CBA-95B3-6381B2B1F147}" srcId="{D58124D4-E507-4638-8896-A3F245C9B41A}" destId="{0B207788-2F4C-4303-9A89-0135DD4DE2D4}" srcOrd="4" destOrd="0" parTransId="{7B677678-E559-4084-993A-F6E8203ED0FC}" sibTransId="{E397C8D9-376C-44D8-AFDE-E272757A8804}"/>
    <dgm:cxn modelId="{5517547D-DBA9-447D-B349-E725A6B8449C}" type="presOf" srcId="{570C465C-5884-4851-BBDD-0DDF30344BE2}" destId="{0780B190-E897-447C-BD3B-84DB12ADD1D4}" srcOrd="0" destOrd="0" presId="urn:microsoft.com/office/officeart/2018/2/layout/IconVerticalSolidList"/>
    <dgm:cxn modelId="{D9603A96-8EBA-4DA6-A58F-261637249630}" srcId="{D58124D4-E507-4638-8896-A3F245C9B41A}" destId="{570C465C-5884-4851-BBDD-0DDF30344BE2}" srcOrd="1" destOrd="0" parTransId="{32F8B71C-99F6-45CF-94A6-2B154DCB7F45}" sibTransId="{13F2AFF2-2CD1-4E66-B833-C6858CD4B997}"/>
    <dgm:cxn modelId="{F4FE2CB2-5C43-4FB2-B824-8B6DB96517CB}" srcId="{D58124D4-E507-4638-8896-A3F245C9B41A}" destId="{2F2D3977-D7D6-4A9E-9AF7-C25CFDCEE73C}" srcOrd="2" destOrd="0" parTransId="{F4DD7DB6-214D-40A2-ABAE-7B8D1070D711}" sibTransId="{DCE999A5-6093-443F-8D4F-10B54AAB9C98}"/>
    <dgm:cxn modelId="{F5B12CD5-5723-403A-A630-9D50CB4807CB}" type="presOf" srcId="{8F0FBEDA-90E6-4DB7-A3C4-2CA7355B6CB6}" destId="{9F557A22-6DD8-4D3E-A58E-FEFECC0BEE93}" srcOrd="0" destOrd="0" presId="urn:microsoft.com/office/officeart/2018/2/layout/IconVerticalSolidList"/>
    <dgm:cxn modelId="{5A7FD3DB-ED57-48E9-8960-E49793EC75D8}" srcId="{D58124D4-E507-4638-8896-A3F245C9B41A}" destId="{75B560AF-1D18-49E1-A717-C0452C22782A}" srcOrd="0" destOrd="0" parTransId="{69054F0F-CB67-49A9-B2AA-71AB3A90AB2A}" sibTransId="{E264ED1C-CF8D-4EE4-9D9C-117B45D89217}"/>
    <dgm:cxn modelId="{C29DC1EC-C06D-47D0-A89D-867B23F67E09}" type="presOf" srcId="{2F2D3977-D7D6-4A9E-9AF7-C25CFDCEE73C}" destId="{EA399AAA-5509-451D-9BC3-69C938E358C4}" srcOrd="0" destOrd="0" presId="urn:microsoft.com/office/officeart/2018/2/layout/IconVerticalSolidList"/>
    <dgm:cxn modelId="{F0C20AF8-BCFE-49C7-8A5E-81A661B1A810}" srcId="{D58124D4-E507-4638-8896-A3F245C9B41A}" destId="{8F0FBEDA-90E6-4DB7-A3C4-2CA7355B6CB6}" srcOrd="3" destOrd="0" parTransId="{3E5D522D-BEA6-4C6E-AA8B-264C6421EABD}" sibTransId="{C3D30891-FF8C-40A7-B582-D5949B111E62}"/>
    <dgm:cxn modelId="{DD9615FB-5634-433B-93D2-0B1213C10E99}" type="presOf" srcId="{0B207788-2F4C-4303-9A89-0135DD4DE2D4}" destId="{BF10F110-3F17-4180-A2B2-97DDBF8E54B5}" srcOrd="0" destOrd="0" presId="urn:microsoft.com/office/officeart/2018/2/layout/IconVerticalSolidList"/>
    <dgm:cxn modelId="{BDD4C5FC-5B73-45C7-8825-1BAC675437C0}" type="presOf" srcId="{75B560AF-1D18-49E1-A717-C0452C22782A}" destId="{CA195D3E-F83A-4CD4-9C74-16999A8536EB}" srcOrd="0" destOrd="0" presId="urn:microsoft.com/office/officeart/2018/2/layout/IconVerticalSolidList"/>
    <dgm:cxn modelId="{53C730FF-D6EF-43DE-9B73-9C28A7267314}" type="presOf" srcId="{D58124D4-E507-4638-8896-A3F245C9B41A}" destId="{B06B41E8-6428-40BF-985A-4979B2A830BC}" srcOrd="0" destOrd="0" presId="urn:microsoft.com/office/officeart/2018/2/layout/IconVerticalSolidList"/>
    <dgm:cxn modelId="{4D76FE96-3742-447C-9461-30AB432967AD}" type="presParOf" srcId="{B06B41E8-6428-40BF-985A-4979B2A830BC}" destId="{9F11FC1E-D5C9-4A87-A9CA-CACCC7199F72}" srcOrd="0" destOrd="0" presId="urn:microsoft.com/office/officeart/2018/2/layout/IconVerticalSolidList"/>
    <dgm:cxn modelId="{559E0A4F-25EB-445C-B313-723E309C064F}" type="presParOf" srcId="{9F11FC1E-D5C9-4A87-A9CA-CACCC7199F72}" destId="{CEF2E2A8-1FDD-4D56-8C7A-0782C7A52C63}" srcOrd="0" destOrd="0" presId="urn:microsoft.com/office/officeart/2018/2/layout/IconVerticalSolidList"/>
    <dgm:cxn modelId="{F4D9DB5B-F673-4D9D-8EE6-E9D98D75292B}" type="presParOf" srcId="{9F11FC1E-D5C9-4A87-A9CA-CACCC7199F72}" destId="{0C114FC3-1998-4466-A7A0-2FAD0F260457}" srcOrd="1" destOrd="0" presId="urn:microsoft.com/office/officeart/2018/2/layout/IconVerticalSolidList"/>
    <dgm:cxn modelId="{BD8D4305-B739-4A45-9838-B3B587818C3A}" type="presParOf" srcId="{9F11FC1E-D5C9-4A87-A9CA-CACCC7199F72}" destId="{7E8FDA7C-607D-473A-B4CB-8C65213BB308}" srcOrd="2" destOrd="0" presId="urn:microsoft.com/office/officeart/2018/2/layout/IconVerticalSolidList"/>
    <dgm:cxn modelId="{58A631F5-7AC3-4053-9AC0-B9DDC041B5F5}" type="presParOf" srcId="{9F11FC1E-D5C9-4A87-A9CA-CACCC7199F72}" destId="{CA195D3E-F83A-4CD4-9C74-16999A8536EB}" srcOrd="3" destOrd="0" presId="urn:microsoft.com/office/officeart/2018/2/layout/IconVerticalSolidList"/>
    <dgm:cxn modelId="{FE340587-1815-48A8-8BA7-D9E329DD3FA2}" type="presParOf" srcId="{B06B41E8-6428-40BF-985A-4979B2A830BC}" destId="{8141F024-5564-49FC-A3FC-05B218EA9976}" srcOrd="1" destOrd="0" presId="urn:microsoft.com/office/officeart/2018/2/layout/IconVerticalSolidList"/>
    <dgm:cxn modelId="{612D9C10-68B1-4CCE-930A-E97F1398092C}" type="presParOf" srcId="{B06B41E8-6428-40BF-985A-4979B2A830BC}" destId="{E62C3D81-6EFF-4A7E-90DC-40BDB92C23FB}" srcOrd="2" destOrd="0" presId="urn:microsoft.com/office/officeart/2018/2/layout/IconVerticalSolidList"/>
    <dgm:cxn modelId="{23175630-DE61-4A13-9E69-80FCCE69BF25}" type="presParOf" srcId="{E62C3D81-6EFF-4A7E-90DC-40BDB92C23FB}" destId="{259EDE61-63BE-4032-BE79-4A2F912D7F95}" srcOrd="0" destOrd="0" presId="urn:microsoft.com/office/officeart/2018/2/layout/IconVerticalSolidList"/>
    <dgm:cxn modelId="{0382D8ED-A591-4DC5-B3CF-7BFE8263691C}" type="presParOf" srcId="{E62C3D81-6EFF-4A7E-90DC-40BDB92C23FB}" destId="{549FAEAF-46C2-465E-AB88-CA63F8B830DC}" srcOrd="1" destOrd="0" presId="urn:microsoft.com/office/officeart/2018/2/layout/IconVerticalSolidList"/>
    <dgm:cxn modelId="{FA4E2366-7C4C-45F0-B540-D09D4B4DBFAD}" type="presParOf" srcId="{E62C3D81-6EFF-4A7E-90DC-40BDB92C23FB}" destId="{E4F0FF4A-BC6C-4A6E-A9AF-4486D7D99CAD}" srcOrd="2" destOrd="0" presId="urn:microsoft.com/office/officeart/2018/2/layout/IconVerticalSolidList"/>
    <dgm:cxn modelId="{B5FACFA9-184F-4104-A380-A229642CF4C3}" type="presParOf" srcId="{E62C3D81-6EFF-4A7E-90DC-40BDB92C23FB}" destId="{0780B190-E897-447C-BD3B-84DB12ADD1D4}" srcOrd="3" destOrd="0" presId="urn:microsoft.com/office/officeart/2018/2/layout/IconVerticalSolidList"/>
    <dgm:cxn modelId="{68F69079-3A53-4A99-850B-E162F5407428}" type="presParOf" srcId="{B06B41E8-6428-40BF-985A-4979B2A830BC}" destId="{C32872CC-AC04-4357-BD12-D968CF742CE9}" srcOrd="3" destOrd="0" presId="urn:microsoft.com/office/officeart/2018/2/layout/IconVerticalSolidList"/>
    <dgm:cxn modelId="{21119B08-E8BF-4B4B-A02C-2F7A9D90DE2D}" type="presParOf" srcId="{B06B41E8-6428-40BF-985A-4979B2A830BC}" destId="{C87C7EAF-BEE5-4A2B-B846-3AA681813032}" srcOrd="4" destOrd="0" presId="urn:microsoft.com/office/officeart/2018/2/layout/IconVerticalSolidList"/>
    <dgm:cxn modelId="{0046F4FF-E22A-4CD0-8EC0-7E06FDDAFDFB}" type="presParOf" srcId="{C87C7EAF-BEE5-4A2B-B846-3AA681813032}" destId="{2226A7BD-A3AE-4A3F-A88E-800035BE13E0}" srcOrd="0" destOrd="0" presId="urn:microsoft.com/office/officeart/2018/2/layout/IconVerticalSolidList"/>
    <dgm:cxn modelId="{E4E6401E-D30F-4C97-BE65-4C9F54A739D9}" type="presParOf" srcId="{C87C7EAF-BEE5-4A2B-B846-3AA681813032}" destId="{7A508527-CAB5-433C-8A41-852940474F9D}" srcOrd="1" destOrd="0" presId="urn:microsoft.com/office/officeart/2018/2/layout/IconVerticalSolidList"/>
    <dgm:cxn modelId="{845DFCD3-41B1-4A2F-9AE3-88784659328D}" type="presParOf" srcId="{C87C7EAF-BEE5-4A2B-B846-3AA681813032}" destId="{14931C88-E1DC-41EA-9E38-DC60C7FC95AE}" srcOrd="2" destOrd="0" presId="urn:microsoft.com/office/officeart/2018/2/layout/IconVerticalSolidList"/>
    <dgm:cxn modelId="{88B068B7-2A96-41E8-B8F5-1DF379989596}" type="presParOf" srcId="{C87C7EAF-BEE5-4A2B-B846-3AA681813032}" destId="{EA399AAA-5509-451D-9BC3-69C938E358C4}" srcOrd="3" destOrd="0" presId="urn:microsoft.com/office/officeart/2018/2/layout/IconVerticalSolidList"/>
    <dgm:cxn modelId="{CE704883-975C-41BB-82FE-4E9FC7A03257}" type="presParOf" srcId="{B06B41E8-6428-40BF-985A-4979B2A830BC}" destId="{13FB99F5-4CC6-414C-97BA-6379F8B71ECE}" srcOrd="5" destOrd="0" presId="urn:microsoft.com/office/officeart/2018/2/layout/IconVerticalSolidList"/>
    <dgm:cxn modelId="{781CE47E-60D7-4B24-8F8A-4BCC5F3ECC1E}" type="presParOf" srcId="{B06B41E8-6428-40BF-985A-4979B2A830BC}" destId="{995A4DB7-8230-42FE-9A86-1DE73F12198E}" srcOrd="6" destOrd="0" presId="urn:microsoft.com/office/officeart/2018/2/layout/IconVerticalSolidList"/>
    <dgm:cxn modelId="{2BBC975B-159D-4B55-BD2C-C4D6AC40862A}" type="presParOf" srcId="{995A4DB7-8230-42FE-9A86-1DE73F12198E}" destId="{0A51B612-AC51-4930-8F24-5A779FB0F682}" srcOrd="0" destOrd="0" presId="urn:microsoft.com/office/officeart/2018/2/layout/IconVerticalSolidList"/>
    <dgm:cxn modelId="{134D8F32-5ABE-4F12-8DA1-7D1BCEC5AB30}" type="presParOf" srcId="{995A4DB7-8230-42FE-9A86-1DE73F12198E}" destId="{C96AAA8F-1ACD-452F-A833-EC3ED89F2B29}" srcOrd="1" destOrd="0" presId="urn:microsoft.com/office/officeart/2018/2/layout/IconVerticalSolidList"/>
    <dgm:cxn modelId="{FD7C3716-FE32-47EB-9DD8-E70E0FFB2B8D}" type="presParOf" srcId="{995A4DB7-8230-42FE-9A86-1DE73F12198E}" destId="{D20A35D4-B15F-499C-BFD5-5B1147373CD4}" srcOrd="2" destOrd="0" presId="urn:microsoft.com/office/officeart/2018/2/layout/IconVerticalSolidList"/>
    <dgm:cxn modelId="{CD7C4EEC-5554-446E-8EDD-90E5D7A5199F}" type="presParOf" srcId="{995A4DB7-8230-42FE-9A86-1DE73F12198E}" destId="{9F557A22-6DD8-4D3E-A58E-FEFECC0BEE93}" srcOrd="3" destOrd="0" presId="urn:microsoft.com/office/officeart/2018/2/layout/IconVerticalSolidList"/>
    <dgm:cxn modelId="{BDCE011F-D7CB-4411-B0C0-CE08601FB089}" type="presParOf" srcId="{B06B41E8-6428-40BF-985A-4979B2A830BC}" destId="{C6B633F4-B712-40D2-BE11-F189B257F5A9}" srcOrd="7" destOrd="0" presId="urn:microsoft.com/office/officeart/2018/2/layout/IconVerticalSolidList"/>
    <dgm:cxn modelId="{2876FEC3-82F4-4735-9C27-334241E790C0}" type="presParOf" srcId="{B06B41E8-6428-40BF-985A-4979B2A830BC}" destId="{8FAEA044-EC17-4718-A2ED-E5CE5164FBDE}" srcOrd="8" destOrd="0" presId="urn:microsoft.com/office/officeart/2018/2/layout/IconVerticalSolidList"/>
    <dgm:cxn modelId="{C3614541-C2F6-490E-9C13-E19FC86E293A}" type="presParOf" srcId="{8FAEA044-EC17-4718-A2ED-E5CE5164FBDE}" destId="{BB3B0A5A-ABEA-47A5-8387-96940971C234}" srcOrd="0" destOrd="0" presId="urn:microsoft.com/office/officeart/2018/2/layout/IconVerticalSolidList"/>
    <dgm:cxn modelId="{60EAE717-4A55-4EC5-8729-F9D1C0DD82FB}" type="presParOf" srcId="{8FAEA044-EC17-4718-A2ED-E5CE5164FBDE}" destId="{4D51B6A7-4867-41CD-B9DF-84A31503F585}" srcOrd="1" destOrd="0" presId="urn:microsoft.com/office/officeart/2018/2/layout/IconVerticalSolidList"/>
    <dgm:cxn modelId="{394E13A1-0467-4ACC-9FA6-3CF5A37FB8C0}" type="presParOf" srcId="{8FAEA044-EC17-4718-A2ED-E5CE5164FBDE}" destId="{9BD0E163-C4A7-4792-BF44-2A2103D8568C}" srcOrd="2" destOrd="0" presId="urn:microsoft.com/office/officeart/2018/2/layout/IconVerticalSolidList"/>
    <dgm:cxn modelId="{C4AFA759-0B23-46FF-839F-60AD3B1C6175}" type="presParOf" srcId="{8FAEA044-EC17-4718-A2ED-E5CE5164FBDE}" destId="{BF10F110-3F17-4180-A2B2-97DDBF8E54B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8124D4-E507-4638-8896-A3F245C9B41A}"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75B560AF-1D18-49E1-A717-C0452C22782A}">
      <dgm:prSet phldr="0"/>
      <dgm:spPr/>
      <dgm:t>
        <a:bodyPr/>
        <a:lstStyle/>
        <a:p>
          <a:pPr rtl="0">
            <a:lnSpc>
              <a:spcPct val="100000"/>
            </a:lnSpc>
          </a:pPr>
          <a:r>
            <a:rPr lang="en-US" dirty="0">
              <a:latin typeface="Univers Condensed"/>
              <a:cs typeface="Times New Roman"/>
            </a:rPr>
            <a:t>Increase groundwater levels in the shallow aquifer and augment stream flows through Aquifer Recharge.</a:t>
          </a:r>
        </a:p>
      </dgm:t>
    </dgm:pt>
    <dgm:pt modelId="{69054F0F-CB67-49A9-B2AA-71AB3A90AB2A}" type="parTrans" cxnId="{5A7FD3DB-ED57-48E9-8960-E49793EC75D8}">
      <dgm:prSet/>
      <dgm:spPr/>
      <dgm:t>
        <a:bodyPr/>
        <a:lstStyle/>
        <a:p>
          <a:endParaRPr lang="en-US"/>
        </a:p>
      </dgm:t>
    </dgm:pt>
    <dgm:pt modelId="{E264ED1C-CF8D-4EE4-9D9C-117B45D89217}" type="sibTrans" cxnId="{5A7FD3DB-ED57-48E9-8960-E49793EC75D8}">
      <dgm:prSet/>
      <dgm:spPr/>
      <dgm:t>
        <a:bodyPr/>
        <a:lstStyle/>
        <a:p>
          <a:endParaRPr lang="en-US"/>
        </a:p>
      </dgm:t>
    </dgm:pt>
    <dgm:pt modelId="{570C465C-5884-4851-BBDD-0DDF30344BE2}">
      <dgm:prSet/>
      <dgm:spPr/>
      <dgm:t>
        <a:bodyPr/>
        <a:lstStyle/>
        <a:p>
          <a:pPr rtl="0">
            <a:lnSpc>
              <a:spcPct val="100000"/>
            </a:lnSpc>
          </a:pPr>
          <a:r>
            <a:rPr lang="en-US" dirty="0">
              <a:latin typeface="Univers Condensed"/>
              <a:cs typeface="Times New Roman"/>
            </a:rPr>
            <a:t>Provide the community with a reliable climate resilient water supply for drinking water supply/aquifer stability and food production.</a:t>
          </a:r>
        </a:p>
      </dgm:t>
    </dgm:pt>
    <dgm:pt modelId="{32F8B71C-99F6-45CF-94A6-2B154DCB7F45}" type="parTrans" cxnId="{D9603A96-8EBA-4DA6-A58F-261637249630}">
      <dgm:prSet/>
      <dgm:spPr/>
      <dgm:t>
        <a:bodyPr/>
        <a:lstStyle/>
        <a:p>
          <a:endParaRPr lang="en-US"/>
        </a:p>
      </dgm:t>
    </dgm:pt>
    <dgm:pt modelId="{13F2AFF2-2CD1-4E66-B833-C6858CD4B997}" type="sibTrans" cxnId="{D9603A96-8EBA-4DA6-A58F-261637249630}">
      <dgm:prSet/>
      <dgm:spPr/>
      <dgm:t>
        <a:bodyPr/>
        <a:lstStyle/>
        <a:p>
          <a:endParaRPr lang="en-US"/>
        </a:p>
      </dgm:t>
    </dgm:pt>
    <dgm:pt modelId="{2F2D3977-D7D6-4A9E-9AF7-C25CFDCEE73C}">
      <dgm:prSet/>
      <dgm:spPr/>
      <dgm:t>
        <a:bodyPr/>
        <a:lstStyle/>
        <a:p>
          <a:pPr rtl="0">
            <a:lnSpc>
              <a:spcPct val="100000"/>
            </a:lnSpc>
          </a:pPr>
          <a:r>
            <a:rPr lang="en-US" dirty="0">
              <a:latin typeface="Univers Condensed"/>
              <a:cs typeface="Times New Roman"/>
            </a:rPr>
            <a:t>Restore the Dungeness River by alleviating low stream flows and fish passage issues, restoring habitat, and reducing water temperature.</a:t>
          </a:r>
        </a:p>
      </dgm:t>
    </dgm:pt>
    <dgm:pt modelId="{F4DD7DB6-214D-40A2-ABAE-7B8D1070D711}" type="parTrans" cxnId="{F4FE2CB2-5C43-4FB2-B824-8B6DB96517CB}">
      <dgm:prSet/>
      <dgm:spPr/>
      <dgm:t>
        <a:bodyPr/>
        <a:lstStyle/>
        <a:p>
          <a:endParaRPr lang="en-US"/>
        </a:p>
      </dgm:t>
    </dgm:pt>
    <dgm:pt modelId="{DCE999A5-6093-443F-8D4F-10B54AAB9C98}" type="sibTrans" cxnId="{F4FE2CB2-5C43-4FB2-B824-8B6DB96517CB}">
      <dgm:prSet/>
      <dgm:spPr/>
      <dgm:t>
        <a:bodyPr/>
        <a:lstStyle/>
        <a:p>
          <a:endParaRPr lang="en-US"/>
        </a:p>
      </dgm:t>
    </dgm:pt>
    <dgm:pt modelId="{8F0FBEDA-90E6-4DB7-A3C4-2CA7355B6CB6}">
      <dgm:prSet/>
      <dgm:spPr/>
      <dgm:t>
        <a:bodyPr/>
        <a:lstStyle/>
        <a:p>
          <a:pPr rtl="0">
            <a:lnSpc>
              <a:spcPct val="100000"/>
            </a:lnSpc>
          </a:pPr>
          <a:r>
            <a:rPr lang="en-US" dirty="0">
              <a:latin typeface="Univers Condensed"/>
              <a:cs typeface="Times New Roman"/>
            </a:rPr>
            <a:t>Provide the community with a new public park with hiking, biking, wildlife viewing, and river access opportunities.</a:t>
          </a:r>
        </a:p>
      </dgm:t>
    </dgm:pt>
    <dgm:pt modelId="{3E5D522D-BEA6-4C6E-AA8B-264C6421EABD}" type="parTrans" cxnId="{F0C20AF8-BCFE-49C7-8A5E-81A661B1A810}">
      <dgm:prSet/>
      <dgm:spPr/>
      <dgm:t>
        <a:bodyPr/>
        <a:lstStyle/>
        <a:p>
          <a:endParaRPr lang="en-US"/>
        </a:p>
      </dgm:t>
    </dgm:pt>
    <dgm:pt modelId="{C3D30891-FF8C-40A7-B582-D5949B111E62}" type="sibTrans" cxnId="{F0C20AF8-BCFE-49C7-8A5E-81A661B1A810}">
      <dgm:prSet/>
      <dgm:spPr/>
      <dgm:t>
        <a:bodyPr/>
        <a:lstStyle/>
        <a:p>
          <a:endParaRPr lang="en-US"/>
        </a:p>
      </dgm:t>
    </dgm:pt>
    <dgm:pt modelId="{C711D91D-1595-45BA-99E3-9756193D80C1}">
      <dgm:prSet/>
      <dgm:spPr/>
      <dgm:t>
        <a:bodyPr/>
        <a:lstStyle/>
        <a:p>
          <a:pPr rtl="0">
            <a:lnSpc>
              <a:spcPct val="100000"/>
            </a:lnSpc>
          </a:pPr>
          <a:r>
            <a:rPr lang="en-US" dirty="0">
              <a:latin typeface="Univers Condensed"/>
              <a:cs typeface="Times New Roman"/>
            </a:rPr>
            <a:t>Support the continued viability of food production in the Dungeness basin by providing water security in the face of climate change and water availability concerns. </a:t>
          </a:r>
        </a:p>
      </dgm:t>
    </dgm:pt>
    <dgm:pt modelId="{736F6E32-FE1B-4041-9144-3E6BA2152EA4}" type="parTrans" cxnId="{44B75CAA-41B3-4864-A7A7-C70B35596E7C}">
      <dgm:prSet/>
      <dgm:spPr/>
      <dgm:t>
        <a:bodyPr/>
        <a:lstStyle/>
        <a:p>
          <a:endParaRPr lang="en-US"/>
        </a:p>
      </dgm:t>
    </dgm:pt>
    <dgm:pt modelId="{94205EBD-F6FA-4E67-877E-B872D3C7610F}" type="sibTrans" cxnId="{44B75CAA-41B3-4864-A7A7-C70B35596E7C}">
      <dgm:prSet/>
      <dgm:spPr/>
      <dgm:t>
        <a:bodyPr/>
        <a:lstStyle/>
        <a:p>
          <a:endParaRPr lang="en-US"/>
        </a:p>
      </dgm:t>
    </dgm:pt>
    <dgm:pt modelId="{B06B41E8-6428-40BF-985A-4979B2A830BC}" type="pres">
      <dgm:prSet presAssocID="{D58124D4-E507-4638-8896-A3F245C9B41A}" presName="root" presStyleCnt="0">
        <dgm:presLayoutVars>
          <dgm:dir/>
          <dgm:resizeHandles val="exact"/>
        </dgm:presLayoutVars>
      </dgm:prSet>
      <dgm:spPr/>
    </dgm:pt>
    <dgm:pt modelId="{9F11FC1E-D5C9-4A87-A9CA-CACCC7199F72}" type="pres">
      <dgm:prSet presAssocID="{75B560AF-1D18-49E1-A717-C0452C22782A}" presName="compNode" presStyleCnt="0"/>
      <dgm:spPr/>
    </dgm:pt>
    <dgm:pt modelId="{CEF2E2A8-1FDD-4D56-8C7A-0782C7A52C63}" type="pres">
      <dgm:prSet presAssocID="{75B560AF-1D18-49E1-A717-C0452C22782A}" presName="bgRect" presStyleLbl="bgShp" presStyleIdx="0" presStyleCnt="5"/>
      <dgm:spPr/>
    </dgm:pt>
    <dgm:pt modelId="{0C114FC3-1998-4466-A7A0-2FAD0F260457}" type="pres">
      <dgm:prSet presAssocID="{75B560AF-1D18-49E1-A717-C0452C22782A}"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ter with solid fill"/>
        </a:ext>
      </dgm:extLst>
    </dgm:pt>
    <dgm:pt modelId="{7E8FDA7C-607D-473A-B4CB-8C65213BB308}" type="pres">
      <dgm:prSet presAssocID="{75B560AF-1D18-49E1-A717-C0452C22782A}" presName="spaceRect" presStyleCnt="0"/>
      <dgm:spPr/>
    </dgm:pt>
    <dgm:pt modelId="{CA195D3E-F83A-4CD4-9C74-16999A8536EB}" type="pres">
      <dgm:prSet presAssocID="{75B560AF-1D18-49E1-A717-C0452C22782A}" presName="parTx" presStyleLbl="revTx" presStyleIdx="0" presStyleCnt="5">
        <dgm:presLayoutVars>
          <dgm:chMax val="0"/>
          <dgm:chPref val="0"/>
        </dgm:presLayoutVars>
      </dgm:prSet>
      <dgm:spPr/>
    </dgm:pt>
    <dgm:pt modelId="{8141F024-5564-49FC-A3FC-05B218EA9976}" type="pres">
      <dgm:prSet presAssocID="{E264ED1C-CF8D-4EE4-9D9C-117B45D89217}" presName="sibTrans" presStyleCnt="0"/>
      <dgm:spPr/>
    </dgm:pt>
    <dgm:pt modelId="{E62C3D81-6EFF-4A7E-90DC-40BDB92C23FB}" type="pres">
      <dgm:prSet presAssocID="{570C465C-5884-4851-BBDD-0DDF30344BE2}" presName="compNode" presStyleCnt="0"/>
      <dgm:spPr/>
    </dgm:pt>
    <dgm:pt modelId="{259EDE61-63BE-4032-BE79-4A2F912D7F95}" type="pres">
      <dgm:prSet presAssocID="{570C465C-5884-4851-BBDD-0DDF30344BE2}" presName="bgRect" presStyleLbl="bgShp" presStyleIdx="1" presStyleCnt="5"/>
      <dgm:spPr/>
    </dgm:pt>
    <dgm:pt modelId="{549FAEAF-46C2-465E-AB88-CA63F8B830DC}" type="pres">
      <dgm:prSet presAssocID="{570C465C-5884-4851-BBDD-0DDF30344BE2}"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ermometer"/>
        </a:ext>
      </dgm:extLst>
    </dgm:pt>
    <dgm:pt modelId="{E4F0FF4A-BC6C-4A6E-A9AF-4486D7D99CAD}" type="pres">
      <dgm:prSet presAssocID="{570C465C-5884-4851-BBDD-0DDF30344BE2}" presName="spaceRect" presStyleCnt="0"/>
      <dgm:spPr/>
    </dgm:pt>
    <dgm:pt modelId="{0780B190-E897-447C-BD3B-84DB12ADD1D4}" type="pres">
      <dgm:prSet presAssocID="{570C465C-5884-4851-BBDD-0DDF30344BE2}" presName="parTx" presStyleLbl="revTx" presStyleIdx="1" presStyleCnt="5">
        <dgm:presLayoutVars>
          <dgm:chMax val="0"/>
          <dgm:chPref val="0"/>
        </dgm:presLayoutVars>
      </dgm:prSet>
      <dgm:spPr/>
    </dgm:pt>
    <dgm:pt modelId="{C32872CC-AC04-4357-BD12-D968CF742CE9}" type="pres">
      <dgm:prSet presAssocID="{13F2AFF2-2CD1-4E66-B833-C6858CD4B997}" presName="sibTrans" presStyleCnt="0"/>
      <dgm:spPr/>
    </dgm:pt>
    <dgm:pt modelId="{76D60FD4-A42D-40DE-9BD0-A6508A5FAAAA}" type="pres">
      <dgm:prSet presAssocID="{C711D91D-1595-45BA-99E3-9756193D80C1}" presName="compNode" presStyleCnt="0"/>
      <dgm:spPr/>
    </dgm:pt>
    <dgm:pt modelId="{F56FF428-01DF-4CD0-9D51-06954C2BC0FD}" type="pres">
      <dgm:prSet presAssocID="{C711D91D-1595-45BA-99E3-9756193D80C1}" presName="bgRect" presStyleLbl="bgShp" presStyleIdx="2" presStyleCnt="5"/>
      <dgm:spPr/>
    </dgm:pt>
    <dgm:pt modelId="{8C4E1106-D1C1-42E5-B762-FE65B1CA9C3A}" type="pres">
      <dgm:prSet presAssocID="{C711D91D-1595-45BA-99E3-9756193D80C1}" presName="iconRect" presStyleLbl="node1" presStyleIdx="2" presStyleCnt="5"/>
      <dgm:spPr>
        <a:solidFill>
          <a:schemeClr val="bg1">
            <a:lumMod val="95000"/>
          </a:schemeClr>
        </a:solidFill>
      </dgm:spPr>
    </dgm:pt>
    <dgm:pt modelId="{8358AD61-298E-4BDB-A748-D9243ED2AB02}" type="pres">
      <dgm:prSet presAssocID="{C711D91D-1595-45BA-99E3-9756193D80C1}" presName="spaceRect" presStyleCnt="0"/>
      <dgm:spPr/>
    </dgm:pt>
    <dgm:pt modelId="{8753E6D8-1B67-43CD-A187-3F3F90B9DF01}" type="pres">
      <dgm:prSet presAssocID="{C711D91D-1595-45BA-99E3-9756193D80C1}" presName="parTx" presStyleLbl="revTx" presStyleIdx="2" presStyleCnt="5">
        <dgm:presLayoutVars>
          <dgm:chMax val="0"/>
          <dgm:chPref val="0"/>
        </dgm:presLayoutVars>
      </dgm:prSet>
      <dgm:spPr/>
    </dgm:pt>
    <dgm:pt modelId="{B54629B0-DCC8-4A77-9532-BF4827BA9EB8}" type="pres">
      <dgm:prSet presAssocID="{94205EBD-F6FA-4E67-877E-B872D3C7610F}" presName="sibTrans" presStyleCnt="0"/>
      <dgm:spPr/>
    </dgm:pt>
    <dgm:pt modelId="{C87C7EAF-BEE5-4A2B-B846-3AA681813032}" type="pres">
      <dgm:prSet presAssocID="{2F2D3977-D7D6-4A9E-9AF7-C25CFDCEE73C}" presName="compNode" presStyleCnt="0"/>
      <dgm:spPr/>
    </dgm:pt>
    <dgm:pt modelId="{2226A7BD-A3AE-4A3F-A88E-800035BE13E0}" type="pres">
      <dgm:prSet presAssocID="{2F2D3977-D7D6-4A9E-9AF7-C25CFDCEE73C}" presName="bgRect" presStyleLbl="bgShp" presStyleIdx="3" presStyleCnt="5"/>
      <dgm:spPr/>
    </dgm:pt>
    <dgm:pt modelId="{7A508527-CAB5-433C-8A41-852940474F9D}" type="pres">
      <dgm:prSet presAssocID="{2F2D3977-D7D6-4A9E-9AF7-C25CFDCEE73C}" presName="iconRect" presStyleLbl="node1" presStyleIdx="3" presStyleCnt="5"/>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sh with solid fill"/>
        </a:ext>
      </dgm:extLst>
    </dgm:pt>
    <dgm:pt modelId="{14931C88-E1DC-41EA-9E38-DC60C7FC95AE}" type="pres">
      <dgm:prSet presAssocID="{2F2D3977-D7D6-4A9E-9AF7-C25CFDCEE73C}" presName="spaceRect" presStyleCnt="0"/>
      <dgm:spPr/>
    </dgm:pt>
    <dgm:pt modelId="{EA399AAA-5509-451D-9BC3-69C938E358C4}" type="pres">
      <dgm:prSet presAssocID="{2F2D3977-D7D6-4A9E-9AF7-C25CFDCEE73C}" presName="parTx" presStyleLbl="revTx" presStyleIdx="3" presStyleCnt="5">
        <dgm:presLayoutVars>
          <dgm:chMax val="0"/>
          <dgm:chPref val="0"/>
        </dgm:presLayoutVars>
      </dgm:prSet>
      <dgm:spPr/>
    </dgm:pt>
    <dgm:pt modelId="{13FB99F5-4CC6-414C-97BA-6379F8B71ECE}" type="pres">
      <dgm:prSet presAssocID="{DCE999A5-6093-443F-8D4F-10B54AAB9C98}" presName="sibTrans" presStyleCnt="0"/>
      <dgm:spPr/>
    </dgm:pt>
    <dgm:pt modelId="{995A4DB7-8230-42FE-9A86-1DE73F12198E}" type="pres">
      <dgm:prSet presAssocID="{8F0FBEDA-90E6-4DB7-A3C4-2CA7355B6CB6}" presName="compNode" presStyleCnt="0"/>
      <dgm:spPr/>
    </dgm:pt>
    <dgm:pt modelId="{0A51B612-AC51-4930-8F24-5A779FB0F682}" type="pres">
      <dgm:prSet presAssocID="{8F0FBEDA-90E6-4DB7-A3C4-2CA7355B6CB6}" presName="bgRect" presStyleLbl="bgShp" presStyleIdx="4" presStyleCnt="5"/>
      <dgm:spPr/>
    </dgm:pt>
    <dgm:pt modelId="{C96AAA8F-1ACD-452F-A833-EC3ED89F2B29}" type="pres">
      <dgm:prSet presAssocID="{8F0FBEDA-90E6-4DB7-A3C4-2CA7355B6CB6}" presName="iconRect" presStyleLbl="node1" presStyleIdx="4"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rest scene"/>
        </a:ext>
      </dgm:extLst>
    </dgm:pt>
    <dgm:pt modelId="{D20A35D4-B15F-499C-BFD5-5B1147373CD4}" type="pres">
      <dgm:prSet presAssocID="{8F0FBEDA-90E6-4DB7-A3C4-2CA7355B6CB6}" presName="spaceRect" presStyleCnt="0"/>
      <dgm:spPr/>
    </dgm:pt>
    <dgm:pt modelId="{9F557A22-6DD8-4D3E-A58E-FEFECC0BEE93}" type="pres">
      <dgm:prSet presAssocID="{8F0FBEDA-90E6-4DB7-A3C4-2CA7355B6CB6}" presName="parTx" presStyleLbl="revTx" presStyleIdx="4" presStyleCnt="5">
        <dgm:presLayoutVars>
          <dgm:chMax val="0"/>
          <dgm:chPref val="0"/>
        </dgm:presLayoutVars>
      </dgm:prSet>
      <dgm:spPr/>
    </dgm:pt>
  </dgm:ptLst>
  <dgm:cxnLst>
    <dgm:cxn modelId="{5517547D-DBA9-447D-B349-E725A6B8449C}" type="presOf" srcId="{570C465C-5884-4851-BBDD-0DDF30344BE2}" destId="{0780B190-E897-447C-BD3B-84DB12ADD1D4}" srcOrd="0" destOrd="0" presId="urn:microsoft.com/office/officeart/2018/2/layout/IconVerticalSolidList"/>
    <dgm:cxn modelId="{D9603A96-8EBA-4DA6-A58F-261637249630}" srcId="{D58124D4-E507-4638-8896-A3F245C9B41A}" destId="{570C465C-5884-4851-BBDD-0DDF30344BE2}" srcOrd="1" destOrd="0" parTransId="{32F8B71C-99F6-45CF-94A6-2B154DCB7F45}" sibTransId="{13F2AFF2-2CD1-4E66-B833-C6858CD4B997}"/>
    <dgm:cxn modelId="{80F715A8-3488-4E17-97F4-5B0B925AB287}" type="presOf" srcId="{C711D91D-1595-45BA-99E3-9756193D80C1}" destId="{8753E6D8-1B67-43CD-A187-3F3F90B9DF01}" srcOrd="0" destOrd="0" presId="urn:microsoft.com/office/officeart/2018/2/layout/IconVerticalSolidList"/>
    <dgm:cxn modelId="{44B75CAA-41B3-4864-A7A7-C70B35596E7C}" srcId="{D58124D4-E507-4638-8896-A3F245C9B41A}" destId="{C711D91D-1595-45BA-99E3-9756193D80C1}" srcOrd="2" destOrd="0" parTransId="{736F6E32-FE1B-4041-9144-3E6BA2152EA4}" sibTransId="{94205EBD-F6FA-4E67-877E-B872D3C7610F}"/>
    <dgm:cxn modelId="{F4FE2CB2-5C43-4FB2-B824-8B6DB96517CB}" srcId="{D58124D4-E507-4638-8896-A3F245C9B41A}" destId="{2F2D3977-D7D6-4A9E-9AF7-C25CFDCEE73C}" srcOrd="3" destOrd="0" parTransId="{F4DD7DB6-214D-40A2-ABAE-7B8D1070D711}" sibTransId="{DCE999A5-6093-443F-8D4F-10B54AAB9C98}"/>
    <dgm:cxn modelId="{F5B12CD5-5723-403A-A630-9D50CB4807CB}" type="presOf" srcId="{8F0FBEDA-90E6-4DB7-A3C4-2CA7355B6CB6}" destId="{9F557A22-6DD8-4D3E-A58E-FEFECC0BEE93}" srcOrd="0" destOrd="0" presId="urn:microsoft.com/office/officeart/2018/2/layout/IconVerticalSolidList"/>
    <dgm:cxn modelId="{5A7FD3DB-ED57-48E9-8960-E49793EC75D8}" srcId="{D58124D4-E507-4638-8896-A3F245C9B41A}" destId="{75B560AF-1D18-49E1-A717-C0452C22782A}" srcOrd="0" destOrd="0" parTransId="{69054F0F-CB67-49A9-B2AA-71AB3A90AB2A}" sibTransId="{E264ED1C-CF8D-4EE4-9D9C-117B45D89217}"/>
    <dgm:cxn modelId="{C29DC1EC-C06D-47D0-A89D-867B23F67E09}" type="presOf" srcId="{2F2D3977-D7D6-4A9E-9AF7-C25CFDCEE73C}" destId="{EA399AAA-5509-451D-9BC3-69C938E358C4}" srcOrd="0" destOrd="0" presId="urn:microsoft.com/office/officeart/2018/2/layout/IconVerticalSolidList"/>
    <dgm:cxn modelId="{F0C20AF8-BCFE-49C7-8A5E-81A661B1A810}" srcId="{D58124D4-E507-4638-8896-A3F245C9B41A}" destId="{8F0FBEDA-90E6-4DB7-A3C4-2CA7355B6CB6}" srcOrd="4" destOrd="0" parTransId="{3E5D522D-BEA6-4C6E-AA8B-264C6421EABD}" sibTransId="{C3D30891-FF8C-40A7-B582-D5949B111E62}"/>
    <dgm:cxn modelId="{BDD4C5FC-5B73-45C7-8825-1BAC675437C0}" type="presOf" srcId="{75B560AF-1D18-49E1-A717-C0452C22782A}" destId="{CA195D3E-F83A-4CD4-9C74-16999A8536EB}" srcOrd="0" destOrd="0" presId="urn:microsoft.com/office/officeart/2018/2/layout/IconVerticalSolidList"/>
    <dgm:cxn modelId="{53C730FF-D6EF-43DE-9B73-9C28A7267314}" type="presOf" srcId="{D58124D4-E507-4638-8896-A3F245C9B41A}" destId="{B06B41E8-6428-40BF-985A-4979B2A830BC}" srcOrd="0" destOrd="0" presId="urn:microsoft.com/office/officeart/2018/2/layout/IconVerticalSolidList"/>
    <dgm:cxn modelId="{4D76FE96-3742-447C-9461-30AB432967AD}" type="presParOf" srcId="{B06B41E8-6428-40BF-985A-4979B2A830BC}" destId="{9F11FC1E-D5C9-4A87-A9CA-CACCC7199F72}" srcOrd="0" destOrd="0" presId="urn:microsoft.com/office/officeart/2018/2/layout/IconVerticalSolidList"/>
    <dgm:cxn modelId="{559E0A4F-25EB-445C-B313-723E309C064F}" type="presParOf" srcId="{9F11FC1E-D5C9-4A87-A9CA-CACCC7199F72}" destId="{CEF2E2A8-1FDD-4D56-8C7A-0782C7A52C63}" srcOrd="0" destOrd="0" presId="urn:microsoft.com/office/officeart/2018/2/layout/IconVerticalSolidList"/>
    <dgm:cxn modelId="{F4D9DB5B-F673-4D9D-8EE6-E9D98D75292B}" type="presParOf" srcId="{9F11FC1E-D5C9-4A87-A9CA-CACCC7199F72}" destId="{0C114FC3-1998-4466-A7A0-2FAD0F260457}" srcOrd="1" destOrd="0" presId="urn:microsoft.com/office/officeart/2018/2/layout/IconVerticalSolidList"/>
    <dgm:cxn modelId="{BD8D4305-B739-4A45-9838-B3B587818C3A}" type="presParOf" srcId="{9F11FC1E-D5C9-4A87-A9CA-CACCC7199F72}" destId="{7E8FDA7C-607D-473A-B4CB-8C65213BB308}" srcOrd="2" destOrd="0" presId="urn:microsoft.com/office/officeart/2018/2/layout/IconVerticalSolidList"/>
    <dgm:cxn modelId="{58A631F5-7AC3-4053-9AC0-B9DDC041B5F5}" type="presParOf" srcId="{9F11FC1E-D5C9-4A87-A9CA-CACCC7199F72}" destId="{CA195D3E-F83A-4CD4-9C74-16999A8536EB}" srcOrd="3" destOrd="0" presId="urn:microsoft.com/office/officeart/2018/2/layout/IconVerticalSolidList"/>
    <dgm:cxn modelId="{FE340587-1815-48A8-8BA7-D9E329DD3FA2}" type="presParOf" srcId="{B06B41E8-6428-40BF-985A-4979B2A830BC}" destId="{8141F024-5564-49FC-A3FC-05B218EA9976}" srcOrd="1" destOrd="0" presId="urn:microsoft.com/office/officeart/2018/2/layout/IconVerticalSolidList"/>
    <dgm:cxn modelId="{612D9C10-68B1-4CCE-930A-E97F1398092C}" type="presParOf" srcId="{B06B41E8-6428-40BF-985A-4979B2A830BC}" destId="{E62C3D81-6EFF-4A7E-90DC-40BDB92C23FB}" srcOrd="2" destOrd="0" presId="urn:microsoft.com/office/officeart/2018/2/layout/IconVerticalSolidList"/>
    <dgm:cxn modelId="{23175630-DE61-4A13-9E69-80FCCE69BF25}" type="presParOf" srcId="{E62C3D81-6EFF-4A7E-90DC-40BDB92C23FB}" destId="{259EDE61-63BE-4032-BE79-4A2F912D7F95}" srcOrd="0" destOrd="0" presId="urn:microsoft.com/office/officeart/2018/2/layout/IconVerticalSolidList"/>
    <dgm:cxn modelId="{0382D8ED-A591-4DC5-B3CF-7BFE8263691C}" type="presParOf" srcId="{E62C3D81-6EFF-4A7E-90DC-40BDB92C23FB}" destId="{549FAEAF-46C2-465E-AB88-CA63F8B830DC}" srcOrd="1" destOrd="0" presId="urn:microsoft.com/office/officeart/2018/2/layout/IconVerticalSolidList"/>
    <dgm:cxn modelId="{FA4E2366-7C4C-45F0-B540-D09D4B4DBFAD}" type="presParOf" srcId="{E62C3D81-6EFF-4A7E-90DC-40BDB92C23FB}" destId="{E4F0FF4A-BC6C-4A6E-A9AF-4486D7D99CAD}" srcOrd="2" destOrd="0" presId="urn:microsoft.com/office/officeart/2018/2/layout/IconVerticalSolidList"/>
    <dgm:cxn modelId="{B5FACFA9-184F-4104-A380-A229642CF4C3}" type="presParOf" srcId="{E62C3D81-6EFF-4A7E-90DC-40BDB92C23FB}" destId="{0780B190-E897-447C-BD3B-84DB12ADD1D4}" srcOrd="3" destOrd="0" presId="urn:microsoft.com/office/officeart/2018/2/layout/IconVerticalSolidList"/>
    <dgm:cxn modelId="{68F69079-3A53-4A99-850B-E162F5407428}" type="presParOf" srcId="{B06B41E8-6428-40BF-985A-4979B2A830BC}" destId="{C32872CC-AC04-4357-BD12-D968CF742CE9}" srcOrd="3" destOrd="0" presId="urn:microsoft.com/office/officeart/2018/2/layout/IconVerticalSolidList"/>
    <dgm:cxn modelId="{DF322228-902A-46CE-A94A-C6D3A0F3F0D7}" type="presParOf" srcId="{B06B41E8-6428-40BF-985A-4979B2A830BC}" destId="{76D60FD4-A42D-40DE-9BD0-A6508A5FAAAA}" srcOrd="4" destOrd="0" presId="urn:microsoft.com/office/officeart/2018/2/layout/IconVerticalSolidList"/>
    <dgm:cxn modelId="{F75272A5-3189-43D2-B385-0933A87C17DC}" type="presParOf" srcId="{76D60FD4-A42D-40DE-9BD0-A6508A5FAAAA}" destId="{F56FF428-01DF-4CD0-9D51-06954C2BC0FD}" srcOrd="0" destOrd="0" presId="urn:microsoft.com/office/officeart/2018/2/layout/IconVerticalSolidList"/>
    <dgm:cxn modelId="{DEA7967C-B0E7-47D3-B385-8F7DC8E186E0}" type="presParOf" srcId="{76D60FD4-A42D-40DE-9BD0-A6508A5FAAAA}" destId="{8C4E1106-D1C1-42E5-B762-FE65B1CA9C3A}" srcOrd="1" destOrd="0" presId="urn:microsoft.com/office/officeart/2018/2/layout/IconVerticalSolidList"/>
    <dgm:cxn modelId="{B0751247-A5CF-4CDF-A540-F37B9CBEEB2D}" type="presParOf" srcId="{76D60FD4-A42D-40DE-9BD0-A6508A5FAAAA}" destId="{8358AD61-298E-4BDB-A748-D9243ED2AB02}" srcOrd="2" destOrd="0" presId="urn:microsoft.com/office/officeart/2018/2/layout/IconVerticalSolidList"/>
    <dgm:cxn modelId="{3C89C878-2FE0-4CD2-9968-E7409348AD24}" type="presParOf" srcId="{76D60FD4-A42D-40DE-9BD0-A6508A5FAAAA}" destId="{8753E6D8-1B67-43CD-A187-3F3F90B9DF01}" srcOrd="3" destOrd="0" presId="urn:microsoft.com/office/officeart/2018/2/layout/IconVerticalSolidList"/>
    <dgm:cxn modelId="{109BC7C9-3746-4FA0-9B83-BF68966B67EC}" type="presParOf" srcId="{B06B41E8-6428-40BF-985A-4979B2A830BC}" destId="{B54629B0-DCC8-4A77-9532-BF4827BA9EB8}" srcOrd="5" destOrd="0" presId="urn:microsoft.com/office/officeart/2018/2/layout/IconVerticalSolidList"/>
    <dgm:cxn modelId="{21119B08-E8BF-4B4B-A02C-2F7A9D90DE2D}" type="presParOf" srcId="{B06B41E8-6428-40BF-985A-4979B2A830BC}" destId="{C87C7EAF-BEE5-4A2B-B846-3AA681813032}" srcOrd="6" destOrd="0" presId="urn:microsoft.com/office/officeart/2018/2/layout/IconVerticalSolidList"/>
    <dgm:cxn modelId="{0046F4FF-E22A-4CD0-8EC0-7E06FDDAFDFB}" type="presParOf" srcId="{C87C7EAF-BEE5-4A2B-B846-3AA681813032}" destId="{2226A7BD-A3AE-4A3F-A88E-800035BE13E0}" srcOrd="0" destOrd="0" presId="urn:microsoft.com/office/officeart/2018/2/layout/IconVerticalSolidList"/>
    <dgm:cxn modelId="{E4E6401E-D30F-4C97-BE65-4C9F54A739D9}" type="presParOf" srcId="{C87C7EAF-BEE5-4A2B-B846-3AA681813032}" destId="{7A508527-CAB5-433C-8A41-852940474F9D}" srcOrd="1" destOrd="0" presId="urn:microsoft.com/office/officeart/2018/2/layout/IconVerticalSolidList"/>
    <dgm:cxn modelId="{845DFCD3-41B1-4A2F-9AE3-88784659328D}" type="presParOf" srcId="{C87C7EAF-BEE5-4A2B-B846-3AA681813032}" destId="{14931C88-E1DC-41EA-9E38-DC60C7FC95AE}" srcOrd="2" destOrd="0" presId="urn:microsoft.com/office/officeart/2018/2/layout/IconVerticalSolidList"/>
    <dgm:cxn modelId="{88B068B7-2A96-41E8-B8F5-1DF379989596}" type="presParOf" srcId="{C87C7EAF-BEE5-4A2B-B846-3AA681813032}" destId="{EA399AAA-5509-451D-9BC3-69C938E358C4}" srcOrd="3" destOrd="0" presId="urn:microsoft.com/office/officeart/2018/2/layout/IconVerticalSolidList"/>
    <dgm:cxn modelId="{CE704883-975C-41BB-82FE-4E9FC7A03257}" type="presParOf" srcId="{B06B41E8-6428-40BF-985A-4979B2A830BC}" destId="{13FB99F5-4CC6-414C-97BA-6379F8B71ECE}" srcOrd="7" destOrd="0" presId="urn:microsoft.com/office/officeart/2018/2/layout/IconVerticalSolidList"/>
    <dgm:cxn modelId="{781CE47E-60D7-4B24-8F8A-4BCC5F3ECC1E}" type="presParOf" srcId="{B06B41E8-6428-40BF-985A-4979B2A830BC}" destId="{995A4DB7-8230-42FE-9A86-1DE73F12198E}" srcOrd="8" destOrd="0" presId="urn:microsoft.com/office/officeart/2018/2/layout/IconVerticalSolidList"/>
    <dgm:cxn modelId="{2BBC975B-159D-4B55-BD2C-C4D6AC40862A}" type="presParOf" srcId="{995A4DB7-8230-42FE-9A86-1DE73F12198E}" destId="{0A51B612-AC51-4930-8F24-5A779FB0F682}" srcOrd="0" destOrd="0" presId="urn:microsoft.com/office/officeart/2018/2/layout/IconVerticalSolidList"/>
    <dgm:cxn modelId="{134D8F32-5ABE-4F12-8DA1-7D1BCEC5AB30}" type="presParOf" srcId="{995A4DB7-8230-42FE-9A86-1DE73F12198E}" destId="{C96AAA8F-1ACD-452F-A833-EC3ED89F2B29}" srcOrd="1" destOrd="0" presId="urn:microsoft.com/office/officeart/2018/2/layout/IconVerticalSolidList"/>
    <dgm:cxn modelId="{FD7C3716-FE32-47EB-9DD8-E70E0FFB2B8D}" type="presParOf" srcId="{995A4DB7-8230-42FE-9A86-1DE73F12198E}" destId="{D20A35D4-B15F-499C-BFD5-5B1147373CD4}" srcOrd="2" destOrd="0" presId="urn:microsoft.com/office/officeart/2018/2/layout/IconVerticalSolidList"/>
    <dgm:cxn modelId="{CD7C4EEC-5554-446E-8EDD-90E5D7A5199F}" type="presParOf" srcId="{995A4DB7-8230-42FE-9A86-1DE73F12198E}" destId="{9F557A22-6DD8-4D3E-A58E-FEFECC0BEE9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B75076-8867-4D29-BC77-6F64F45C521A}"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DF300E0-B634-42F1-BCA5-8CEAED3F060C}">
      <dgm:prSet/>
      <dgm:spPr/>
      <dgm:t>
        <a:bodyPr/>
        <a:lstStyle/>
        <a:p>
          <a:pPr rtl="0">
            <a:lnSpc>
              <a:spcPct val="100000"/>
            </a:lnSpc>
          </a:pPr>
          <a:r>
            <a:rPr lang="en-US" dirty="0"/>
            <a:t>The</a:t>
          </a:r>
          <a:r>
            <a:rPr lang="en-US" dirty="0">
              <a:latin typeface="Univers Condensed"/>
            </a:rPr>
            <a:t> </a:t>
          </a:r>
          <a:r>
            <a:rPr lang="en-US" dirty="0"/>
            <a:t> project is an Infrastructure Project that incorporates a nature-based climate-resilient solution.</a:t>
          </a:r>
        </a:p>
      </dgm:t>
    </dgm:pt>
    <dgm:pt modelId="{922E480B-8C9A-4C9F-A777-AF0982813A1F}" type="parTrans" cxnId="{C14FD34E-8754-4575-89F4-D06286491B05}">
      <dgm:prSet/>
      <dgm:spPr/>
      <dgm:t>
        <a:bodyPr/>
        <a:lstStyle/>
        <a:p>
          <a:endParaRPr lang="en-US"/>
        </a:p>
      </dgm:t>
    </dgm:pt>
    <dgm:pt modelId="{5FE572A9-3DB4-477B-89BD-7838032A9560}" type="sibTrans" cxnId="{C14FD34E-8754-4575-89F4-D06286491B05}">
      <dgm:prSet/>
      <dgm:spPr/>
      <dgm:t>
        <a:bodyPr/>
        <a:lstStyle/>
        <a:p>
          <a:pPr>
            <a:lnSpc>
              <a:spcPct val="100000"/>
            </a:lnSpc>
          </a:pPr>
          <a:endParaRPr lang="en-US"/>
        </a:p>
      </dgm:t>
    </dgm:pt>
    <dgm:pt modelId="{085098EC-1F7F-41B4-8CDF-F9D833E101BA}">
      <dgm:prSet/>
      <dgm:spPr/>
      <dgm:t>
        <a:bodyPr/>
        <a:lstStyle/>
        <a:p>
          <a:pPr>
            <a:lnSpc>
              <a:spcPct val="100000"/>
            </a:lnSpc>
          </a:pPr>
          <a:r>
            <a:rPr lang="en-US" dirty="0"/>
            <a:t>The project mitigates risk to the Community Lifeline: Food, Water, Shelter, and Agriculture </a:t>
          </a:r>
        </a:p>
      </dgm:t>
    </dgm:pt>
    <dgm:pt modelId="{BDCD7955-8C86-4FFD-9984-C5E8C68CDA08}" type="parTrans" cxnId="{1EEF9FBB-D6F8-4D77-B5F6-6D3FC94D3CFC}">
      <dgm:prSet/>
      <dgm:spPr/>
      <dgm:t>
        <a:bodyPr/>
        <a:lstStyle/>
        <a:p>
          <a:endParaRPr lang="en-US"/>
        </a:p>
      </dgm:t>
    </dgm:pt>
    <dgm:pt modelId="{EC4A13EF-2D24-425A-9067-B19AE8B75045}" type="sibTrans" cxnId="{1EEF9FBB-D6F8-4D77-B5F6-6D3FC94D3CFC}">
      <dgm:prSet/>
      <dgm:spPr/>
      <dgm:t>
        <a:bodyPr/>
        <a:lstStyle/>
        <a:p>
          <a:pPr>
            <a:lnSpc>
              <a:spcPct val="100000"/>
            </a:lnSpc>
          </a:pPr>
          <a:endParaRPr lang="en-US"/>
        </a:p>
      </dgm:t>
    </dgm:pt>
    <dgm:pt modelId="{C9CAD555-1BF5-4F75-AD2C-4292B0A73185}">
      <dgm:prSet/>
      <dgm:spPr/>
      <dgm:t>
        <a:bodyPr/>
        <a:lstStyle/>
        <a:p>
          <a:pPr rtl="0">
            <a:lnSpc>
              <a:spcPct val="100000"/>
            </a:lnSpc>
          </a:pPr>
          <a:r>
            <a:rPr lang="en-US" dirty="0">
              <a:latin typeface="Univers Condensed"/>
            </a:rPr>
            <a:t>The project</a:t>
          </a:r>
          <a:r>
            <a:rPr lang="en-US" dirty="0"/>
            <a:t> has mandatory state-wide building code adoption requirement (2018 version of International Building Code and International Residential Code). GMA compliant Comprehensive Plan and Critical Area Ordinance. </a:t>
          </a:r>
        </a:p>
      </dgm:t>
    </dgm:pt>
    <dgm:pt modelId="{C2BCE74D-1EF8-4DCF-B12B-C275949F0F50}" type="parTrans" cxnId="{99F833B4-7C64-46EE-A534-37145B4E1118}">
      <dgm:prSet/>
      <dgm:spPr/>
      <dgm:t>
        <a:bodyPr/>
        <a:lstStyle/>
        <a:p>
          <a:endParaRPr lang="en-US"/>
        </a:p>
      </dgm:t>
    </dgm:pt>
    <dgm:pt modelId="{D9159CF9-49DE-4E53-9D7C-DC9F45755370}" type="sibTrans" cxnId="{99F833B4-7C64-46EE-A534-37145B4E1118}">
      <dgm:prSet/>
      <dgm:spPr/>
      <dgm:t>
        <a:bodyPr/>
        <a:lstStyle/>
        <a:p>
          <a:pPr>
            <a:lnSpc>
              <a:spcPct val="100000"/>
            </a:lnSpc>
          </a:pPr>
          <a:endParaRPr lang="en-US"/>
        </a:p>
      </dgm:t>
    </dgm:pt>
    <dgm:pt modelId="{D17F519E-FB4B-4B36-BF69-62914F395C50}">
      <dgm:prSet/>
      <dgm:spPr/>
      <dgm:t>
        <a:bodyPr/>
        <a:lstStyle/>
        <a:p>
          <a:pPr rtl="0">
            <a:lnSpc>
              <a:spcPct val="100000"/>
            </a:lnSpc>
          </a:pPr>
          <a:r>
            <a:rPr lang="en-US" dirty="0">
              <a:latin typeface="Univers Condensed"/>
            </a:rPr>
            <a:t>The project</a:t>
          </a:r>
          <a:r>
            <a:rPr lang="en-US" dirty="0"/>
            <a:t> has a Building Code Effectiveness Grading Schedule (BCEGS)</a:t>
          </a:r>
          <a:r>
            <a:rPr lang="en-US" dirty="0">
              <a:latin typeface="Univers Condensed"/>
            </a:rPr>
            <a:t> of 3</a:t>
          </a:r>
          <a:endParaRPr lang="en-US" dirty="0"/>
        </a:p>
      </dgm:t>
    </dgm:pt>
    <dgm:pt modelId="{24EEEE1E-5C69-4F85-95AE-950F111FE8E6}" type="parTrans" cxnId="{4C5DB69F-C0FB-4FBA-B852-D6F5AD73E62D}">
      <dgm:prSet/>
      <dgm:spPr/>
      <dgm:t>
        <a:bodyPr/>
        <a:lstStyle/>
        <a:p>
          <a:endParaRPr lang="en-US"/>
        </a:p>
      </dgm:t>
    </dgm:pt>
    <dgm:pt modelId="{25460D97-B61D-48FD-8388-5FCCCE7A1DCE}" type="sibTrans" cxnId="{4C5DB69F-C0FB-4FBA-B852-D6F5AD73E62D}">
      <dgm:prSet/>
      <dgm:spPr/>
      <dgm:t>
        <a:bodyPr/>
        <a:lstStyle/>
        <a:p>
          <a:endParaRPr lang="en-US"/>
        </a:p>
      </dgm:t>
    </dgm:pt>
    <dgm:pt modelId="{818F1C50-A6D7-482E-9C9A-9C374E8280BE}" type="pres">
      <dgm:prSet presAssocID="{12B75076-8867-4D29-BC77-6F64F45C521A}" presName="root" presStyleCnt="0">
        <dgm:presLayoutVars>
          <dgm:dir/>
          <dgm:resizeHandles val="exact"/>
        </dgm:presLayoutVars>
      </dgm:prSet>
      <dgm:spPr/>
    </dgm:pt>
    <dgm:pt modelId="{BAC7E3E1-9A49-4AE2-A157-0FD23E478F04}" type="pres">
      <dgm:prSet presAssocID="{12B75076-8867-4D29-BC77-6F64F45C521A}" presName="container" presStyleCnt="0">
        <dgm:presLayoutVars>
          <dgm:dir/>
          <dgm:resizeHandles val="exact"/>
        </dgm:presLayoutVars>
      </dgm:prSet>
      <dgm:spPr/>
    </dgm:pt>
    <dgm:pt modelId="{84F6BD60-A494-43DD-B6D2-577D81A32AE5}" type="pres">
      <dgm:prSet presAssocID="{ADF300E0-B634-42F1-BCA5-8CEAED3F060C}" presName="compNode" presStyleCnt="0"/>
      <dgm:spPr/>
    </dgm:pt>
    <dgm:pt modelId="{BA571C19-C68B-4402-95C6-D21084C4D358}" type="pres">
      <dgm:prSet presAssocID="{ADF300E0-B634-42F1-BCA5-8CEAED3F060C}" presName="iconBgRect" presStyleLbl="bgShp" presStyleIdx="0" presStyleCnt="4"/>
      <dgm:spPr/>
    </dgm:pt>
    <dgm:pt modelId="{5CE7CA2C-6B01-4987-9FD2-CAB96CDB5492}" type="pres">
      <dgm:prSet presAssocID="{ADF300E0-B634-42F1-BCA5-8CEAED3F060C}"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xcavator"/>
        </a:ext>
      </dgm:extLst>
    </dgm:pt>
    <dgm:pt modelId="{3B1D2C22-E6B5-43FA-B117-F1638CDD3409}" type="pres">
      <dgm:prSet presAssocID="{ADF300E0-B634-42F1-BCA5-8CEAED3F060C}" presName="spaceRect" presStyleCnt="0"/>
      <dgm:spPr/>
    </dgm:pt>
    <dgm:pt modelId="{2F3DEF0E-598F-44C0-9751-0221F05FA665}" type="pres">
      <dgm:prSet presAssocID="{ADF300E0-B634-42F1-BCA5-8CEAED3F060C}" presName="textRect" presStyleLbl="revTx" presStyleIdx="0" presStyleCnt="4">
        <dgm:presLayoutVars>
          <dgm:chMax val="1"/>
          <dgm:chPref val="1"/>
        </dgm:presLayoutVars>
      </dgm:prSet>
      <dgm:spPr/>
    </dgm:pt>
    <dgm:pt modelId="{0064577E-7505-4256-B9FE-3A7E8630F627}" type="pres">
      <dgm:prSet presAssocID="{5FE572A9-3DB4-477B-89BD-7838032A9560}" presName="sibTrans" presStyleLbl="sibTrans2D1" presStyleIdx="0" presStyleCnt="0"/>
      <dgm:spPr/>
    </dgm:pt>
    <dgm:pt modelId="{32EDC3E6-F47D-4CDB-BDCB-E2700EE56E43}" type="pres">
      <dgm:prSet presAssocID="{085098EC-1F7F-41B4-8CDF-F9D833E101BA}" presName="compNode" presStyleCnt="0"/>
      <dgm:spPr/>
    </dgm:pt>
    <dgm:pt modelId="{2AEE6A10-9261-4108-8C03-A71CE0523D4D}" type="pres">
      <dgm:prSet presAssocID="{085098EC-1F7F-41B4-8CDF-F9D833E101BA}" presName="iconBgRect" presStyleLbl="bgShp" presStyleIdx="1" presStyleCnt="4"/>
      <dgm:spPr/>
    </dgm:pt>
    <dgm:pt modelId="{DEC7844E-79BF-4A2B-90FB-374DC271839F}" type="pres">
      <dgm:prSet presAssocID="{085098EC-1F7F-41B4-8CDF-F9D833E101BA}" presName="iconRect" presStyleLbl="node1" presStyleIdx="1" presStyleCnt="4"/>
      <dgm:spPr>
        <a:solidFill>
          <a:srgbClr val="596781"/>
        </a:solidFill>
        <a:ln>
          <a:noFill/>
        </a:ln>
      </dgm:spPr>
      <dgm:extLst>
        <a:ext uri="{E40237B7-FDA0-4F09-8148-C483321AD2D9}">
          <dgm14:cNvPr xmlns:dgm14="http://schemas.microsoft.com/office/drawing/2010/diagram" id="0" name="" descr="Firefighter"/>
        </a:ext>
      </dgm:extLst>
    </dgm:pt>
    <dgm:pt modelId="{E6F3CE0A-4BCA-4322-AE2A-2A3CC036C9ED}" type="pres">
      <dgm:prSet presAssocID="{085098EC-1F7F-41B4-8CDF-F9D833E101BA}" presName="spaceRect" presStyleCnt="0"/>
      <dgm:spPr/>
    </dgm:pt>
    <dgm:pt modelId="{A55821F5-BEA7-4FE0-9F05-A5635B3EF41D}" type="pres">
      <dgm:prSet presAssocID="{085098EC-1F7F-41B4-8CDF-F9D833E101BA}" presName="textRect" presStyleLbl="revTx" presStyleIdx="1" presStyleCnt="4">
        <dgm:presLayoutVars>
          <dgm:chMax val="1"/>
          <dgm:chPref val="1"/>
        </dgm:presLayoutVars>
      </dgm:prSet>
      <dgm:spPr/>
    </dgm:pt>
    <dgm:pt modelId="{E3A71B41-313D-4A52-A2F0-62F6F0EE1759}" type="pres">
      <dgm:prSet presAssocID="{EC4A13EF-2D24-425A-9067-B19AE8B75045}" presName="sibTrans" presStyleLbl="sibTrans2D1" presStyleIdx="0" presStyleCnt="0"/>
      <dgm:spPr/>
    </dgm:pt>
    <dgm:pt modelId="{E38DB560-1455-4D79-92E1-1109CB8F7B84}" type="pres">
      <dgm:prSet presAssocID="{C9CAD555-1BF5-4F75-AD2C-4292B0A73185}" presName="compNode" presStyleCnt="0"/>
      <dgm:spPr/>
    </dgm:pt>
    <dgm:pt modelId="{38AC1AA5-1FBC-4F91-9129-36399FCA482B}" type="pres">
      <dgm:prSet presAssocID="{C9CAD555-1BF5-4F75-AD2C-4292B0A73185}" presName="iconBgRect" presStyleLbl="bgShp" presStyleIdx="2" presStyleCnt="4"/>
      <dgm:spPr/>
    </dgm:pt>
    <dgm:pt modelId="{B993E19F-82CE-4308-A9BE-EC149B62CE44}" type="pres">
      <dgm:prSet presAssocID="{C9CAD555-1BF5-4F75-AD2C-4292B0A73185}" presName="iconRect" presStyleLbl="node1" presStyleIdx="2"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FB0C7BF5-3684-43DC-81A3-13B36A0F7614}" type="pres">
      <dgm:prSet presAssocID="{C9CAD555-1BF5-4F75-AD2C-4292B0A73185}" presName="spaceRect" presStyleCnt="0"/>
      <dgm:spPr/>
    </dgm:pt>
    <dgm:pt modelId="{33BD5D9C-5E1E-493D-A387-A5E40006F7D2}" type="pres">
      <dgm:prSet presAssocID="{C9CAD555-1BF5-4F75-AD2C-4292B0A73185}" presName="textRect" presStyleLbl="revTx" presStyleIdx="2" presStyleCnt="4">
        <dgm:presLayoutVars>
          <dgm:chMax val="1"/>
          <dgm:chPref val="1"/>
        </dgm:presLayoutVars>
      </dgm:prSet>
      <dgm:spPr/>
    </dgm:pt>
    <dgm:pt modelId="{53515D8F-F696-418F-A370-B7A3D611ECF6}" type="pres">
      <dgm:prSet presAssocID="{D9159CF9-49DE-4E53-9D7C-DC9F45755370}" presName="sibTrans" presStyleLbl="sibTrans2D1" presStyleIdx="0" presStyleCnt="0"/>
      <dgm:spPr/>
    </dgm:pt>
    <dgm:pt modelId="{BE63E4EF-E366-4019-B5DB-344AEAA9DFCE}" type="pres">
      <dgm:prSet presAssocID="{D17F519E-FB4B-4B36-BF69-62914F395C50}" presName="compNode" presStyleCnt="0"/>
      <dgm:spPr/>
    </dgm:pt>
    <dgm:pt modelId="{29187BE5-68E1-4FC0-BF01-94DF03AFA969}" type="pres">
      <dgm:prSet presAssocID="{D17F519E-FB4B-4B36-BF69-62914F395C50}" presName="iconBgRect" presStyleLbl="bgShp" presStyleIdx="3" presStyleCnt="4"/>
      <dgm:spPr/>
    </dgm:pt>
    <dgm:pt modelId="{4F52BE91-5119-43FD-863B-389792B63FBE}" type="pres">
      <dgm:prSet presAssocID="{D17F519E-FB4B-4B36-BF69-62914F395C50}" presName="iconRect" presStyleLbl="node1" presStyleIdx="3" presStyleCnt="4"/>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rchitecture outline"/>
        </a:ext>
      </dgm:extLst>
    </dgm:pt>
    <dgm:pt modelId="{5173AADC-8EEB-4D2F-B692-9508352F3790}" type="pres">
      <dgm:prSet presAssocID="{D17F519E-FB4B-4B36-BF69-62914F395C50}" presName="spaceRect" presStyleCnt="0"/>
      <dgm:spPr/>
    </dgm:pt>
    <dgm:pt modelId="{6B7A2662-F26F-430C-816C-A7EEE484047A}" type="pres">
      <dgm:prSet presAssocID="{D17F519E-FB4B-4B36-BF69-62914F395C50}" presName="textRect" presStyleLbl="revTx" presStyleIdx="3" presStyleCnt="4">
        <dgm:presLayoutVars>
          <dgm:chMax val="1"/>
          <dgm:chPref val="1"/>
        </dgm:presLayoutVars>
      </dgm:prSet>
      <dgm:spPr/>
    </dgm:pt>
  </dgm:ptLst>
  <dgm:cxnLst>
    <dgm:cxn modelId="{411C6719-A8C3-4E1E-BDC5-092318D74C9A}" type="presOf" srcId="{12B75076-8867-4D29-BC77-6F64F45C521A}" destId="{818F1C50-A6D7-482E-9C9A-9C374E8280BE}" srcOrd="0" destOrd="0" presId="urn:microsoft.com/office/officeart/2018/2/layout/IconCircleList"/>
    <dgm:cxn modelId="{D59B1230-51EC-4606-A54F-0294B0DDBE10}" type="presOf" srcId="{ADF300E0-B634-42F1-BCA5-8CEAED3F060C}" destId="{2F3DEF0E-598F-44C0-9751-0221F05FA665}" srcOrd="0" destOrd="0" presId="urn:microsoft.com/office/officeart/2018/2/layout/IconCircleList"/>
    <dgm:cxn modelId="{6A7A7032-F02D-466E-BF2B-6B325B1E8676}" type="presOf" srcId="{C9CAD555-1BF5-4F75-AD2C-4292B0A73185}" destId="{33BD5D9C-5E1E-493D-A387-A5E40006F7D2}" srcOrd="0" destOrd="0" presId="urn:microsoft.com/office/officeart/2018/2/layout/IconCircleList"/>
    <dgm:cxn modelId="{1F1E253E-13D3-47EA-8183-1B539C8DC296}" type="presOf" srcId="{EC4A13EF-2D24-425A-9067-B19AE8B75045}" destId="{E3A71B41-313D-4A52-A2F0-62F6F0EE1759}" srcOrd="0" destOrd="0" presId="urn:microsoft.com/office/officeart/2018/2/layout/IconCircleList"/>
    <dgm:cxn modelId="{C14FD34E-8754-4575-89F4-D06286491B05}" srcId="{12B75076-8867-4D29-BC77-6F64F45C521A}" destId="{ADF300E0-B634-42F1-BCA5-8CEAED3F060C}" srcOrd="0" destOrd="0" parTransId="{922E480B-8C9A-4C9F-A777-AF0982813A1F}" sibTransId="{5FE572A9-3DB4-477B-89BD-7838032A9560}"/>
    <dgm:cxn modelId="{9A36F856-27F3-4906-8D86-A82711237B04}" type="presOf" srcId="{5FE572A9-3DB4-477B-89BD-7838032A9560}" destId="{0064577E-7505-4256-B9FE-3A7E8630F627}" srcOrd="0" destOrd="0" presId="urn:microsoft.com/office/officeart/2018/2/layout/IconCircleList"/>
    <dgm:cxn modelId="{1C6A495A-814F-45CA-A59A-EA6576691AD6}" type="presOf" srcId="{D9159CF9-49DE-4E53-9D7C-DC9F45755370}" destId="{53515D8F-F696-418F-A370-B7A3D611ECF6}" srcOrd="0" destOrd="0" presId="urn:microsoft.com/office/officeart/2018/2/layout/IconCircleList"/>
    <dgm:cxn modelId="{95D31D96-D9A4-48F4-936B-BA591F20B540}" type="presOf" srcId="{D17F519E-FB4B-4B36-BF69-62914F395C50}" destId="{6B7A2662-F26F-430C-816C-A7EEE484047A}" srcOrd="0" destOrd="0" presId="urn:microsoft.com/office/officeart/2018/2/layout/IconCircleList"/>
    <dgm:cxn modelId="{4C5DB69F-C0FB-4FBA-B852-D6F5AD73E62D}" srcId="{12B75076-8867-4D29-BC77-6F64F45C521A}" destId="{D17F519E-FB4B-4B36-BF69-62914F395C50}" srcOrd="3" destOrd="0" parTransId="{24EEEE1E-5C69-4F85-95AE-950F111FE8E6}" sibTransId="{25460D97-B61D-48FD-8388-5FCCCE7A1DCE}"/>
    <dgm:cxn modelId="{99F833B4-7C64-46EE-A534-37145B4E1118}" srcId="{12B75076-8867-4D29-BC77-6F64F45C521A}" destId="{C9CAD555-1BF5-4F75-AD2C-4292B0A73185}" srcOrd="2" destOrd="0" parTransId="{C2BCE74D-1EF8-4DCF-B12B-C275949F0F50}" sibTransId="{D9159CF9-49DE-4E53-9D7C-DC9F45755370}"/>
    <dgm:cxn modelId="{1EEF9FBB-D6F8-4D77-B5F6-6D3FC94D3CFC}" srcId="{12B75076-8867-4D29-BC77-6F64F45C521A}" destId="{085098EC-1F7F-41B4-8CDF-F9D833E101BA}" srcOrd="1" destOrd="0" parTransId="{BDCD7955-8C86-4FFD-9984-C5E8C68CDA08}" sibTransId="{EC4A13EF-2D24-425A-9067-B19AE8B75045}"/>
    <dgm:cxn modelId="{EB1B04D3-AF5B-4146-B98A-188880EE9E2B}" type="presOf" srcId="{085098EC-1F7F-41B4-8CDF-F9D833E101BA}" destId="{A55821F5-BEA7-4FE0-9F05-A5635B3EF41D}" srcOrd="0" destOrd="0" presId="urn:microsoft.com/office/officeart/2018/2/layout/IconCircleList"/>
    <dgm:cxn modelId="{611E3C3C-D13E-454A-BA7A-3F469BA820D1}" type="presParOf" srcId="{818F1C50-A6D7-482E-9C9A-9C374E8280BE}" destId="{BAC7E3E1-9A49-4AE2-A157-0FD23E478F04}" srcOrd="0" destOrd="0" presId="urn:microsoft.com/office/officeart/2018/2/layout/IconCircleList"/>
    <dgm:cxn modelId="{7D09978A-315A-47A8-9DAB-9E404B4B8758}" type="presParOf" srcId="{BAC7E3E1-9A49-4AE2-A157-0FD23E478F04}" destId="{84F6BD60-A494-43DD-B6D2-577D81A32AE5}" srcOrd="0" destOrd="0" presId="urn:microsoft.com/office/officeart/2018/2/layout/IconCircleList"/>
    <dgm:cxn modelId="{ECBA8914-5161-45DC-9F8B-0007E51387E4}" type="presParOf" srcId="{84F6BD60-A494-43DD-B6D2-577D81A32AE5}" destId="{BA571C19-C68B-4402-95C6-D21084C4D358}" srcOrd="0" destOrd="0" presId="urn:microsoft.com/office/officeart/2018/2/layout/IconCircleList"/>
    <dgm:cxn modelId="{19D340A4-F377-42B3-8FE3-BF180673DC95}" type="presParOf" srcId="{84F6BD60-A494-43DD-B6D2-577D81A32AE5}" destId="{5CE7CA2C-6B01-4987-9FD2-CAB96CDB5492}" srcOrd="1" destOrd="0" presId="urn:microsoft.com/office/officeart/2018/2/layout/IconCircleList"/>
    <dgm:cxn modelId="{AB27A60C-D608-4A43-B31C-5F3EF3F7C542}" type="presParOf" srcId="{84F6BD60-A494-43DD-B6D2-577D81A32AE5}" destId="{3B1D2C22-E6B5-43FA-B117-F1638CDD3409}" srcOrd="2" destOrd="0" presId="urn:microsoft.com/office/officeart/2018/2/layout/IconCircleList"/>
    <dgm:cxn modelId="{36F1AC6C-66F1-4B18-AC01-8C980FFE9747}" type="presParOf" srcId="{84F6BD60-A494-43DD-B6D2-577D81A32AE5}" destId="{2F3DEF0E-598F-44C0-9751-0221F05FA665}" srcOrd="3" destOrd="0" presId="urn:microsoft.com/office/officeart/2018/2/layout/IconCircleList"/>
    <dgm:cxn modelId="{DF86E490-7C73-4490-9802-246439792BC0}" type="presParOf" srcId="{BAC7E3E1-9A49-4AE2-A157-0FD23E478F04}" destId="{0064577E-7505-4256-B9FE-3A7E8630F627}" srcOrd="1" destOrd="0" presId="urn:microsoft.com/office/officeart/2018/2/layout/IconCircleList"/>
    <dgm:cxn modelId="{FD8C9D65-7954-400C-80E5-09FC441AD3ED}" type="presParOf" srcId="{BAC7E3E1-9A49-4AE2-A157-0FD23E478F04}" destId="{32EDC3E6-F47D-4CDB-BDCB-E2700EE56E43}" srcOrd="2" destOrd="0" presId="urn:microsoft.com/office/officeart/2018/2/layout/IconCircleList"/>
    <dgm:cxn modelId="{EE9B0A64-55E7-46D5-894F-C01E144817B0}" type="presParOf" srcId="{32EDC3E6-F47D-4CDB-BDCB-E2700EE56E43}" destId="{2AEE6A10-9261-4108-8C03-A71CE0523D4D}" srcOrd="0" destOrd="0" presId="urn:microsoft.com/office/officeart/2018/2/layout/IconCircleList"/>
    <dgm:cxn modelId="{6EC703FD-488A-45F3-BA23-101E6870E9D7}" type="presParOf" srcId="{32EDC3E6-F47D-4CDB-BDCB-E2700EE56E43}" destId="{DEC7844E-79BF-4A2B-90FB-374DC271839F}" srcOrd="1" destOrd="0" presId="urn:microsoft.com/office/officeart/2018/2/layout/IconCircleList"/>
    <dgm:cxn modelId="{EACB26E6-5127-4457-871C-6C9EE20D9F20}" type="presParOf" srcId="{32EDC3E6-F47D-4CDB-BDCB-E2700EE56E43}" destId="{E6F3CE0A-4BCA-4322-AE2A-2A3CC036C9ED}" srcOrd="2" destOrd="0" presId="urn:microsoft.com/office/officeart/2018/2/layout/IconCircleList"/>
    <dgm:cxn modelId="{662AE6BE-FE9B-4D7D-A3A9-F78D08F34965}" type="presParOf" srcId="{32EDC3E6-F47D-4CDB-BDCB-E2700EE56E43}" destId="{A55821F5-BEA7-4FE0-9F05-A5635B3EF41D}" srcOrd="3" destOrd="0" presId="urn:microsoft.com/office/officeart/2018/2/layout/IconCircleList"/>
    <dgm:cxn modelId="{2778D9E8-1982-4D0A-8B0D-8C5F6DA9A34E}" type="presParOf" srcId="{BAC7E3E1-9A49-4AE2-A157-0FD23E478F04}" destId="{E3A71B41-313D-4A52-A2F0-62F6F0EE1759}" srcOrd="3" destOrd="0" presId="urn:microsoft.com/office/officeart/2018/2/layout/IconCircleList"/>
    <dgm:cxn modelId="{C70ECA39-8CB2-4498-8CD8-6E15DF3F0A52}" type="presParOf" srcId="{BAC7E3E1-9A49-4AE2-A157-0FD23E478F04}" destId="{E38DB560-1455-4D79-92E1-1109CB8F7B84}" srcOrd="4" destOrd="0" presId="urn:microsoft.com/office/officeart/2018/2/layout/IconCircleList"/>
    <dgm:cxn modelId="{AC575188-5B61-4937-A84A-556F9DA87809}" type="presParOf" srcId="{E38DB560-1455-4D79-92E1-1109CB8F7B84}" destId="{38AC1AA5-1FBC-4F91-9129-36399FCA482B}" srcOrd="0" destOrd="0" presId="urn:microsoft.com/office/officeart/2018/2/layout/IconCircleList"/>
    <dgm:cxn modelId="{ABF4C5F2-305D-4DAE-8FE9-AB588C87012B}" type="presParOf" srcId="{E38DB560-1455-4D79-92E1-1109CB8F7B84}" destId="{B993E19F-82CE-4308-A9BE-EC149B62CE44}" srcOrd="1" destOrd="0" presId="urn:microsoft.com/office/officeart/2018/2/layout/IconCircleList"/>
    <dgm:cxn modelId="{0AB316B3-4A53-462B-BA00-29A7BD832DB3}" type="presParOf" srcId="{E38DB560-1455-4D79-92E1-1109CB8F7B84}" destId="{FB0C7BF5-3684-43DC-81A3-13B36A0F7614}" srcOrd="2" destOrd="0" presId="urn:microsoft.com/office/officeart/2018/2/layout/IconCircleList"/>
    <dgm:cxn modelId="{1998231E-47A7-4792-8CAF-4F028921D743}" type="presParOf" srcId="{E38DB560-1455-4D79-92E1-1109CB8F7B84}" destId="{33BD5D9C-5E1E-493D-A387-A5E40006F7D2}" srcOrd="3" destOrd="0" presId="urn:microsoft.com/office/officeart/2018/2/layout/IconCircleList"/>
    <dgm:cxn modelId="{B2B299FA-01A6-4531-A5E3-A73F8ECD125A}" type="presParOf" srcId="{BAC7E3E1-9A49-4AE2-A157-0FD23E478F04}" destId="{53515D8F-F696-418F-A370-B7A3D611ECF6}" srcOrd="5" destOrd="0" presId="urn:microsoft.com/office/officeart/2018/2/layout/IconCircleList"/>
    <dgm:cxn modelId="{715A1C6B-EE4B-4424-BD44-F4914FAEDDFD}" type="presParOf" srcId="{BAC7E3E1-9A49-4AE2-A157-0FD23E478F04}" destId="{BE63E4EF-E366-4019-B5DB-344AEAA9DFCE}" srcOrd="6" destOrd="0" presId="urn:microsoft.com/office/officeart/2018/2/layout/IconCircleList"/>
    <dgm:cxn modelId="{F9F5D05F-89A7-4CD3-9E42-A8E3E23C7277}" type="presParOf" srcId="{BE63E4EF-E366-4019-B5DB-344AEAA9DFCE}" destId="{29187BE5-68E1-4FC0-BF01-94DF03AFA969}" srcOrd="0" destOrd="0" presId="urn:microsoft.com/office/officeart/2018/2/layout/IconCircleList"/>
    <dgm:cxn modelId="{13A3B14D-C5DE-4C24-B8AE-009C33E2CD44}" type="presParOf" srcId="{BE63E4EF-E366-4019-B5DB-344AEAA9DFCE}" destId="{4F52BE91-5119-43FD-863B-389792B63FBE}" srcOrd="1" destOrd="0" presId="urn:microsoft.com/office/officeart/2018/2/layout/IconCircleList"/>
    <dgm:cxn modelId="{8D80F96F-67DF-4533-9CB8-4EA4D6EAF1E0}" type="presParOf" srcId="{BE63E4EF-E366-4019-B5DB-344AEAA9DFCE}" destId="{5173AADC-8EEB-4D2F-B692-9508352F3790}" srcOrd="2" destOrd="0" presId="urn:microsoft.com/office/officeart/2018/2/layout/IconCircleList"/>
    <dgm:cxn modelId="{3E8ED9AA-9E67-40BD-B14D-5E50550170EE}" type="presParOf" srcId="{BE63E4EF-E366-4019-B5DB-344AEAA9DFCE}" destId="{6B7A2662-F26F-430C-816C-A7EEE484047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8124D4-E507-4638-8896-A3F245C9B41A}" type="doc">
      <dgm:prSet loTypeId="urn:microsoft.com/office/officeart/2018/2/layout/IconVerticalSolidList" loCatId="icon" qsTypeId="urn:microsoft.com/office/officeart/2005/8/quickstyle/simple1" qsCatId="simple" csTypeId="urn:microsoft.com/office/officeart/2005/8/colors/accent3_5" csCatId="accent3" phldr="1"/>
      <dgm:spPr/>
      <dgm:t>
        <a:bodyPr/>
        <a:lstStyle/>
        <a:p>
          <a:endParaRPr lang="en-US"/>
        </a:p>
      </dgm:t>
    </dgm:pt>
    <dgm:pt modelId="{75B560AF-1D18-49E1-A717-C0452C22782A}">
      <dgm:prSet phldr="0"/>
      <dgm:spPr/>
      <dgm:t>
        <a:bodyPr/>
        <a:lstStyle/>
        <a:p>
          <a:pPr>
            <a:lnSpc>
              <a:spcPct val="100000"/>
            </a:lnSpc>
          </a:pPr>
          <a:r>
            <a:rPr lang="en-US" dirty="0">
              <a:latin typeface="+mj-lt"/>
            </a:rPr>
            <a:t>Aquifer Recharge</a:t>
          </a:r>
        </a:p>
      </dgm:t>
    </dgm:pt>
    <dgm:pt modelId="{69054F0F-CB67-49A9-B2AA-71AB3A90AB2A}" type="parTrans" cxnId="{5A7FD3DB-ED57-48E9-8960-E49793EC75D8}">
      <dgm:prSet/>
      <dgm:spPr/>
      <dgm:t>
        <a:bodyPr/>
        <a:lstStyle/>
        <a:p>
          <a:endParaRPr lang="en-US"/>
        </a:p>
      </dgm:t>
    </dgm:pt>
    <dgm:pt modelId="{E264ED1C-CF8D-4EE4-9D9C-117B45D89217}" type="sibTrans" cxnId="{5A7FD3DB-ED57-48E9-8960-E49793EC75D8}">
      <dgm:prSet/>
      <dgm:spPr/>
      <dgm:t>
        <a:bodyPr/>
        <a:lstStyle/>
        <a:p>
          <a:endParaRPr lang="en-US"/>
        </a:p>
      </dgm:t>
    </dgm:pt>
    <dgm:pt modelId="{570C465C-5884-4851-BBDD-0DDF30344BE2}">
      <dgm:prSet/>
      <dgm:spPr/>
      <dgm:t>
        <a:bodyPr/>
        <a:lstStyle/>
        <a:p>
          <a:pPr>
            <a:lnSpc>
              <a:spcPct val="100000"/>
            </a:lnSpc>
          </a:pPr>
          <a:r>
            <a:rPr lang="en-US" dirty="0">
              <a:latin typeface="+mj-lt"/>
            </a:rPr>
            <a:t>Climate Resilient Water Supply</a:t>
          </a:r>
        </a:p>
      </dgm:t>
    </dgm:pt>
    <dgm:pt modelId="{32F8B71C-99F6-45CF-94A6-2B154DCB7F45}" type="parTrans" cxnId="{D9603A96-8EBA-4DA6-A58F-261637249630}">
      <dgm:prSet/>
      <dgm:spPr/>
      <dgm:t>
        <a:bodyPr/>
        <a:lstStyle/>
        <a:p>
          <a:endParaRPr lang="en-US"/>
        </a:p>
      </dgm:t>
    </dgm:pt>
    <dgm:pt modelId="{13F2AFF2-2CD1-4E66-B833-C6858CD4B997}" type="sibTrans" cxnId="{D9603A96-8EBA-4DA6-A58F-261637249630}">
      <dgm:prSet/>
      <dgm:spPr/>
      <dgm:t>
        <a:bodyPr/>
        <a:lstStyle/>
        <a:p>
          <a:endParaRPr lang="en-US"/>
        </a:p>
      </dgm:t>
    </dgm:pt>
    <dgm:pt modelId="{2F2D3977-D7D6-4A9E-9AF7-C25CFDCEE73C}">
      <dgm:prSet/>
      <dgm:spPr/>
      <dgm:t>
        <a:bodyPr/>
        <a:lstStyle/>
        <a:p>
          <a:pPr>
            <a:lnSpc>
              <a:spcPct val="100000"/>
            </a:lnSpc>
          </a:pPr>
          <a:r>
            <a:rPr lang="en-US" dirty="0">
              <a:latin typeface="+mj-lt"/>
            </a:rPr>
            <a:t>Streamflow Restoration</a:t>
          </a:r>
        </a:p>
      </dgm:t>
    </dgm:pt>
    <dgm:pt modelId="{F4DD7DB6-214D-40A2-ABAE-7B8D1070D711}" type="parTrans" cxnId="{F4FE2CB2-5C43-4FB2-B824-8B6DB96517CB}">
      <dgm:prSet/>
      <dgm:spPr/>
      <dgm:t>
        <a:bodyPr/>
        <a:lstStyle/>
        <a:p>
          <a:endParaRPr lang="en-US"/>
        </a:p>
      </dgm:t>
    </dgm:pt>
    <dgm:pt modelId="{DCE999A5-6093-443F-8D4F-10B54AAB9C98}" type="sibTrans" cxnId="{F4FE2CB2-5C43-4FB2-B824-8B6DB96517CB}">
      <dgm:prSet/>
      <dgm:spPr/>
      <dgm:t>
        <a:bodyPr/>
        <a:lstStyle/>
        <a:p>
          <a:endParaRPr lang="en-US"/>
        </a:p>
      </dgm:t>
    </dgm:pt>
    <dgm:pt modelId="{8F0FBEDA-90E6-4DB7-A3C4-2CA7355B6CB6}">
      <dgm:prSet/>
      <dgm:spPr/>
      <dgm:t>
        <a:bodyPr/>
        <a:lstStyle/>
        <a:p>
          <a:pPr>
            <a:lnSpc>
              <a:spcPct val="100000"/>
            </a:lnSpc>
          </a:pPr>
          <a:r>
            <a:rPr lang="en-US" dirty="0">
              <a:latin typeface="+mj-lt"/>
            </a:rPr>
            <a:t>Recreation</a:t>
          </a:r>
        </a:p>
      </dgm:t>
    </dgm:pt>
    <dgm:pt modelId="{3E5D522D-BEA6-4C6E-AA8B-264C6421EABD}" type="parTrans" cxnId="{F0C20AF8-BCFE-49C7-8A5E-81A661B1A810}">
      <dgm:prSet/>
      <dgm:spPr/>
      <dgm:t>
        <a:bodyPr/>
        <a:lstStyle/>
        <a:p>
          <a:endParaRPr lang="en-US"/>
        </a:p>
      </dgm:t>
    </dgm:pt>
    <dgm:pt modelId="{C3D30891-FF8C-40A7-B582-D5949B111E62}" type="sibTrans" cxnId="{F0C20AF8-BCFE-49C7-8A5E-81A661B1A810}">
      <dgm:prSet/>
      <dgm:spPr/>
      <dgm:t>
        <a:bodyPr/>
        <a:lstStyle/>
        <a:p>
          <a:endParaRPr lang="en-US"/>
        </a:p>
      </dgm:t>
    </dgm:pt>
    <dgm:pt modelId="{0B207788-2F4C-4303-9A89-0135DD4DE2D4}">
      <dgm:prSet/>
      <dgm:spPr/>
      <dgm:t>
        <a:bodyPr/>
        <a:lstStyle/>
        <a:p>
          <a:pPr>
            <a:lnSpc>
              <a:spcPct val="100000"/>
            </a:lnSpc>
          </a:pPr>
          <a:r>
            <a:rPr lang="en-US" dirty="0">
              <a:latin typeface="+mj-lt"/>
            </a:rPr>
            <a:t>Long-Term Agriculture Viability</a:t>
          </a:r>
        </a:p>
      </dgm:t>
    </dgm:pt>
    <dgm:pt modelId="{7B677678-E559-4084-993A-F6E8203ED0FC}" type="parTrans" cxnId="{E41EFB72-357D-4CBA-95B3-6381B2B1F147}">
      <dgm:prSet/>
      <dgm:spPr/>
      <dgm:t>
        <a:bodyPr/>
        <a:lstStyle/>
        <a:p>
          <a:endParaRPr lang="en-US"/>
        </a:p>
      </dgm:t>
    </dgm:pt>
    <dgm:pt modelId="{E397C8D9-376C-44D8-AFDE-E272757A8804}" type="sibTrans" cxnId="{E41EFB72-357D-4CBA-95B3-6381B2B1F147}">
      <dgm:prSet/>
      <dgm:spPr/>
      <dgm:t>
        <a:bodyPr/>
        <a:lstStyle/>
        <a:p>
          <a:endParaRPr lang="en-US"/>
        </a:p>
      </dgm:t>
    </dgm:pt>
    <dgm:pt modelId="{B06B41E8-6428-40BF-985A-4979B2A830BC}" type="pres">
      <dgm:prSet presAssocID="{D58124D4-E507-4638-8896-A3F245C9B41A}" presName="root" presStyleCnt="0">
        <dgm:presLayoutVars>
          <dgm:dir/>
          <dgm:resizeHandles val="exact"/>
        </dgm:presLayoutVars>
      </dgm:prSet>
      <dgm:spPr/>
    </dgm:pt>
    <dgm:pt modelId="{9F11FC1E-D5C9-4A87-A9CA-CACCC7199F72}" type="pres">
      <dgm:prSet presAssocID="{75B560AF-1D18-49E1-A717-C0452C22782A}" presName="compNode" presStyleCnt="0"/>
      <dgm:spPr/>
    </dgm:pt>
    <dgm:pt modelId="{CEF2E2A8-1FDD-4D56-8C7A-0782C7A52C63}" type="pres">
      <dgm:prSet presAssocID="{75B560AF-1D18-49E1-A717-C0452C22782A}" presName="bgRect" presStyleLbl="bgShp" presStyleIdx="0" presStyleCnt="5"/>
      <dgm:spPr/>
    </dgm:pt>
    <dgm:pt modelId="{0C114FC3-1998-4466-A7A0-2FAD0F260457}" type="pres">
      <dgm:prSet presAssocID="{75B560AF-1D18-49E1-A717-C0452C22782A}"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ater with solid fill"/>
        </a:ext>
      </dgm:extLst>
    </dgm:pt>
    <dgm:pt modelId="{7E8FDA7C-607D-473A-B4CB-8C65213BB308}" type="pres">
      <dgm:prSet presAssocID="{75B560AF-1D18-49E1-A717-C0452C22782A}" presName="spaceRect" presStyleCnt="0"/>
      <dgm:spPr/>
    </dgm:pt>
    <dgm:pt modelId="{CA195D3E-F83A-4CD4-9C74-16999A8536EB}" type="pres">
      <dgm:prSet presAssocID="{75B560AF-1D18-49E1-A717-C0452C22782A}" presName="parTx" presStyleLbl="revTx" presStyleIdx="0" presStyleCnt="5">
        <dgm:presLayoutVars>
          <dgm:chMax val="0"/>
          <dgm:chPref val="0"/>
        </dgm:presLayoutVars>
      </dgm:prSet>
      <dgm:spPr/>
    </dgm:pt>
    <dgm:pt modelId="{8141F024-5564-49FC-A3FC-05B218EA9976}" type="pres">
      <dgm:prSet presAssocID="{E264ED1C-CF8D-4EE4-9D9C-117B45D89217}" presName="sibTrans" presStyleCnt="0"/>
      <dgm:spPr/>
    </dgm:pt>
    <dgm:pt modelId="{E62C3D81-6EFF-4A7E-90DC-40BDB92C23FB}" type="pres">
      <dgm:prSet presAssocID="{570C465C-5884-4851-BBDD-0DDF30344BE2}" presName="compNode" presStyleCnt="0"/>
      <dgm:spPr/>
    </dgm:pt>
    <dgm:pt modelId="{259EDE61-63BE-4032-BE79-4A2F912D7F95}" type="pres">
      <dgm:prSet presAssocID="{570C465C-5884-4851-BBDD-0DDF30344BE2}" presName="bgRect" presStyleLbl="bgShp" presStyleIdx="1" presStyleCnt="5"/>
      <dgm:spPr/>
    </dgm:pt>
    <dgm:pt modelId="{549FAEAF-46C2-465E-AB88-CA63F8B830DC}" type="pres">
      <dgm:prSet presAssocID="{570C465C-5884-4851-BBDD-0DDF30344BE2}"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ermometer"/>
        </a:ext>
      </dgm:extLst>
    </dgm:pt>
    <dgm:pt modelId="{E4F0FF4A-BC6C-4A6E-A9AF-4486D7D99CAD}" type="pres">
      <dgm:prSet presAssocID="{570C465C-5884-4851-BBDD-0DDF30344BE2}" presName="spaceRect" presStyleCnt="0"/>
      <dgm:spPr/>
    </dgm:pt>
    <dgm:pt modelId="{0780B190-E897-447C-BD3B-84DB12ADD1D4}" type="pres">
      <dgm:prSet presAssocID="{570C465C-5884-4851-BBDD-0DDF30344BE2}" presName="parTx" presStyleLbl="revTx" presStyleIdx="1" presStyleCnt="5">
        <dgm:presLayoutVars>
          <dgm:chMax val="0"/>
          <dgm:chPref val="0"/>
        </dgm:presLayoutVars>
      </dgm:prSet>
      <dgm:spPr/>
    </dgm:pt>
    <dgm:pt modelId="{C32872CC-AC04-4357-BD12-D968CF742CE9}" type="pres">
      <dgm:prSet presAssocID="{13F2AFF2-2CD1-4E66-B833-C6858CD4B997}" presName="sibTrans" presStyleCnt="0"/>
      <dgm:spPr/>
    </dgm:pt>
    <dgm:pt modelId="{C87C7EAF-BEE5-4A2B-B846-3AA681813032}" type="pres">
      <dgm:prSet presAssocID="{2F2D3977-D7D6-4A9E-9AF7-C25CFDCEE73C}" presName="compNode" presStyleCnt="0"/>
      <dgm:spPr/>
    </dgm:pt>
    <dgm:pt modelId="{2226A7BD-A3AE-4A3F-A88E-800035BE13E0}" type="pres">
      <dgm:prSet presAssocID="{2F2D3977-D7D6-4A9E-9AF7-C25CFDCEE73C}" presName="bgRect" presStyleLbl="bgShp" presStyleIdx="2" presStyleCnt="5" custLinFactY="26822" custLinFactNeighborX="-179" custLinFactNeighborY="100000"/>
      <dgm:spPr/>
    </dgm:pt>
    <dgm:pt modelId="{7A508527-CAB5-433C-8A41-852940474F9D}" type="pres">
      <dgm:prSet presAssocID="{2F2D3977-D7D6-4A9E-9AF7-C25CFDCEE73C}" presName="iconRect" presStyleLbl="node1" presStyleIdx="2" presStyleCnt="5" custLinFactY="100000" custLinFactNeighborX="-10791" custLinFactNeighborY="130585"/>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ish with solid fill"/>
        </a:ext>
      </dgm:extLst>
    </dgm:pt>
    <dgm:pt modelId="{14931C88-E1DC-41EA-9E38-DC60C7FC95AE}" type="pres">
      <dgm:prSet presAssocID="{2F2D3977-D7D6-4A9E-9AF7-C25CFDCEE73C}" presName="spaceRect" presStyleCnt="0"/>
      <dgm:spPr/>
    </dgm:pt>
    <dgm:pt modelId="{EA399AAA-5509-451D-9BC3-69C938E358C4}" type="pres">
      <dgm:prSet presAssocID="{2F2D3977-D7D6-4A9E-9AF7-C25CFDCEE73C}" presName="parTx" presStyleLbl="revTx" presStyleIdx="2" presStyleCnt="5" custLinFactY="26822" custLinFactNeighborX="-385" custLinFactNeighborY="100000">
        <dgm:presLayoutVars>
          <dgm:chMax val="0"/>
          <dgm:chPref val="0"/>
        </dgm:presLayoutVars>
      </dgm:prSet>
      <dgm:spPr/>
    </dgm:pt>
    <dgm:pt modelId="{13FB99F5-4CC6-414C-97BA-6379F8B71ECE}" type="pres">
      <dgm:prSet presAssocID="{DCE999A5-6093-443F-8D4F-10B54AAB9C98}" presName="sibTrans" presStyleCnt="0"/>
      <dgm:spPr/>
    </dgm:pt>
    <dgm:pt modelId="{995A4DB7-8230-42FE-9A86-1DE73F12198E}" type="pres">
      <dgm:prSet presAssocID="{8F0FBEDA-90E6-4DB7-A3C4-2CA7355B6CB6}" presName="compNode" presStyleCnt="0"/>
      <dgm:spPr/>
    </dgm:pt>
    <dgm:pt modelId="{0A51B612-AC51-4930-8F24-5A779FB0F682}" type="pres">
      <dgm:prSet presAssocID="{8F0FBEDA-90E6-4DB7-A3C4-2CA7355B6CB6}" presName="bgRect" presStyleLbl="bgShp" presStyleIdx="3" presStyleCnt="5" custLinFactY="26822" custLinFactNeighborX="-514" custLinFactNeighborY="100000"/>
      <dgm:spPr/>
    </dgm:pt>
    <dgm:pt modelId="{C96AAA8F-1ACD-452F-A833-EC3ED89F2B29}" type="pres">
      <dgm:prSet presAssocID="{8F0FBEDA-90E6-4DB7-A3C4-2CA7355B6CB6}" presName="iconRect" presStyleLbl="node1" presStyleIdx="3" presStyleCnt="5" custLinFactY="100000" custLinFactNeighborX="-10791" custLinFactNeighborY="13058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orest scene"/>
        </a:ext>
      </dgm:extLst>
    </dgm:pt>
    <dgm:pt modelId="{D20A35D4-B15F-499C-BFD5-5B1147373CD4}" type="pres">
      <dgm:prSet presAssocID="{8F0FBEDA-90E6-4DB7-A3C4-2CA7355B6CB6}" presName="spaceRect" presStyleCnt="0"/>
      <dgm:spPr/>
    </dgm:pt>
    <dgm:pt modelId="{9F557A22-6DD8-4D3E-A58E-FEFECC0BEE93}" type="pres">
      <dgm:prSet presAssocID="{8F0FBEDA-90E6-4DB7-A3C4-2CA7355B6CB6}" presName="parTx" presStyleLbl="revTx" presStyleIdx="3" presStyleCnt="5" custLinFactY="26822" custLinFactNeighborX="-385" custLinFactNeighborY="100000">
        <dgm:presLayoutVars>
          <dgm:chMax val="0"/>
          <dgm:chPref val="0"/>
        </dgm:presLayoutVars>
      </dgm:prSet>
      <dgm:spPr/>
    </dgm:pt>
    <dgm:pt modelId="{C6B633F4-B712-40D2-BE11-F189B257F5A9}" type="pres">
      <dgm:prSet presAssocID="{C3D30891-FF8C-40A7-B582-D5949B111E62}" presName="sibTrans" presStyleCnt="0"/>
      <dgm:spPr/>
    </dgm:pt>
    <dgm:pt modelId="{8FAEA044-EC17-4718-A2ED-E5CE5164FBDE}" type="pres">
      <dgm:prSet presAssocID="{0B207788-2F4C-4303-9A89-0135DD4DE2D4}" presName="compNode" presStyleCnt="0"/>
      <dgm:spPr/>
    </dgm:pt>
    <dgm:pt modelId="{BB3B0A5A-ABEA-47A5-8387-96940971C234}" type="pres">
      <dgm:prSet presAssocID="{0B207788-2F4C-4303-9A89-0135DD4DE2D4}" presName="bgRect" presStyleLbl="bgShp" presStyleIdx="4" presStyleCnt="5" custLinFactY="-100000" custLinFactNeighborY="-144722"/>
      <dgm:spPr/>
    </dgm:pt>
    <dgm:pt modelId="{4D51B6A7-4867-41CD-B9DF-84A31503F585}" type="pres">
      <dgm:prSet presAssocID="{0B207788-2F4C-4303-9A89-0135DD4DE2D4}" presName="iconRect" presStyleLbl="node1" presStyleIdx="4" presStyleCnt="5" custLinFactY="-200000" custLinFactNeighborX="-10791" custLinFactNeighborY="-244949"/>
      <dgm:spPr>
        <a:blipFill>
          <a:blip xmlns:r="http://schemas.openxmlformats.org/officeDocument/2006/relationships" r:embed="rId9">
            <a:extLst>
              <a:ext uri="{28A0092B-C50C-407E-A947-70E740481C1C}">
                <a14:useLocalDpi xmlns:a14="http://schemas.microsoft.com/office/drawing/2010/main" val="0"/>
              </a:ext>
            </a:extLst>
          </a:blip>
          <a:srcRect/>
          <a:stretch>
            <a:fillRect l="-12000" r="-12000"/>
          </a:stretch>
        </a:blipFill>
      </dgm:spPr>
    </dgm:pt>
    <dgm:pt modelId="{9BD0E163-C4A7-4792-BF44-2A2103D8568C}" type="pres">
      <dgm:prSet presAssocID="{0B207788-2F4C-4303-9A89-0135DD4DE2D4}" presName="spaceRect" presStyleCnt="0"/>
      <dgm:spPr/>
    </dgm:pt>
    <dgm:pt modelId="{BF10F110-3F17-4180-A2B2-97DDBF8E54B5}" type="pres">
      <dgm:prSet presAssocID="{0B207788-2F4C-4303-9A89-0135DD4DE2D4}" presName="parTx" presStyleLbl="revTx" presStyleIdx="4" presStyleCnt="5" custLinFactY="-100000" custLinFactNeighborX="-385" custLinFactNeighborY="-144722">
        <dgm:presLayoutVars>
          <dgm:chMax val="0"/>
          <dgm:chPref val="0"/>
        </dgm:presLayoutVars>
      </dgm:prSet>
      <dgm:spPr/>
    </dgm:pt>
  </dgm:ptLst>
  <dgm:cxnLst>
    <dgm:cxn modelId="{E41EFB72-357D-4CBA-95B3-6381B2B1F147}" srcId="{D58124D4-E507-4638-8896-A3F245C9B41A}" destId="{0B207788-2F4C-4303-9A89-0135DD4DE2D4}" srcOrd="4" destOrd="0" parTransId="{7B677678-E559-4084-993A-F6E8203ED0FC}" sibTransId="{E397C8D9-376C-44D8-AFDE-E272757A8804}"/>
    <dgm:cxn modelId="{5517547D-DBA9-447D-B349-E725A6B8449C}" type="presOf" srcId="{570C465C-5884-4851-BBDD-0DDF30344BE2}" destId="{0780B190-E897-447C-BD3B-84DB12ADD1D4}" srcOrd="0" destOrd="0" presId="urn:microsoft.com/office/officeart/2018/2/layout/IconVerticalSolidList"/>
    <dgm:cxn modelId="{D9603A96-8EBA-4DA6-A58F-261637249630}" srcId="{D58124D4-E507-4638-8896-A3F245C9B41A}" destId="{570C465C-5884-4851-BBDD-0DDF30344BE2}" srcOrd="1" destOrd="0" parTransId="{32F8B71C-99F6-45CF-94A6-2B154DCB7F45}" sibTransId="{13F2AFF2-2CD1-4E66-B833-C6858CD4B997}"/>
    <dgm:cxn modelId="{F4FE2CB2-5C43-4FB2-B824-8B6DB96517CB}" srcId="{D58124D4-E507-4638-8896-A3F245C9B41A}" destId="{2F2D3977-D7D6-4A9E-9AF7-C25CFDCEE73C}" srcOrd="2" destOrd="0" parTransId="{F4DD7DB6-214D-40A2-ABAE-7B8D1070D711}" sibTransId="{DCE999A5-6093-443F-8D4F-10B54AAB9C98}"/>
    <dgm:cxn modelId="{F5B12CD5-5723-403A-A630-9D50CB4807CB}" type="presOf" srcId="{8F0FBEDA-90E6-4DB7-A3C4-2CA7355B6CB6}" destId="{9F557A22-6DD8-4D3E-A58E-FEFECC0BEE93}" srcOrd="0" destOrd="0" presId="urn:microsoft.com/office/officeart/2018/2/layout/IconVerticalSolidList"/>
    <dgm:cxn modelId="{5A7FD3DB-ED57-48E9-8960-E49793EC75D8}" srcId="{D58124D4-E507-4638-8896-A3F245C9B41A}" destId="{75B560AF-1D18-49E1-A717-C0452C22782A}" srcOrd="0" destOrd="0" parTransId="{69054F0F-CB67-49A9-B2AA-71AB3A90AB2A}" sibTransId="{E264ED1C-CF8D-4EE4-9D9C-117B45D89217}"/>
    <dgm:cxn modelId="{C29DC1EC-C06D-47D0-A89D-867B23F67E09}" type="presOf" srcId="{2F2D3977-D7D6-4A9E-9AF7-C25CFDCEE73C}" destId="{EA399AAA-5509-451D-9BC3-69C938E358C4}" srcOrd="0" destOrd="0" presId="urn:microsoft.com/office/officeart/2018/2/layout/IconVerticalSolidList"/>
    <dgm:cxn modelId="{F0C20AF8-BCFE-49C7-8A5E-81A661B1A810}" srcId="{D58124D4-E507-4638-8896-A3F245C9B41A}" destId="{8F0FBEDA-90E6-4DB7-A3C4-2CA7355B6CB6}" srcOrd="3" destOrd="0" parTransId="{3E5D522D-BEA6-4C6E-AA8B-264C6421EABD}" sibTransId="{C3D30891-FF8C-40A7-B582-D5949B111E62}"/>
    <dgm:cxn modelId="{DD9615FB-5634-433B-93D2-0B1213C10E99}" type="presOf" srcId="{0B207788-2F4C-4303-9A89-0135DD4DE2D4}" destId="{BF10F110-3F17-4180-A2B2-97DDBF8E54B5}" srcOrd="0" destOrd="0" presId="urn:microsoft.com/office/officeart/2018/2/layout/IconVerticalSolidList"/>
    <dgm:cxn modelId="{BDD4C5FC-5B73-45C7-8825-1BAC675437C0}" type="presOf" srcId="{75B560AF-1D18-49E1-A717-C0452C22782A}" destId="{CA195D3E-F83A-4CD4-9C74-16999A8536EB}" srcOrd="0" destOrd="0" presId="urn:microsoft.com/office/officeart/2018/2/layout/IconVerticalSolidList"/>
    <dgm:cxn modelId="{53C730FF-D6EF-43DE-9B73-9C28A7267314}" type="presOf" srcId="{D58124D4-E507-4638-8896-A3F245C9B41A}" destId="{B06B41E8-6428-40BF-985A-4979B2A830BC}" srcOrd="0" destOrd="0" presId="urn:microsoft.com/office/officeart/2018/2/layout/IconVerticalSolidList"/>
    <dgm:cxn modelId="{4D76FE96-3742-447C-9461-30AB432967AD}" type="presParOf" srcId="{B06B41E8-6428-40BF-985A-4979B2A830BC}" destId="{9F11FC1E-D5C9-4A87-A9CA-CACCC7199F72}" srcOrd="0" destOrd="0" presId="urn:microsoft.com/office/officeart/2018/2/layout/IconVerticalSolidList"/>
    <dgm:cxn modelId="{559E0A4F-25EB-445C-B313-723E309C064F}" type="presParOf" srcId="{9F11FC1E-D5C9-4A87-A9CA-CACCC7199F72}" destId="{CEF2E2A8-1FDD-4D56-8C7A-0782C7A52C63}" srcOrd="0" destOrd="0" presId="urn:microsoft.com/office/officeart/2018/2/layout/IconVerticalSolidList"/>
    <dgm:cxn modelId="{F4D9DB5B-F673-4D9D-8EE6-E9D98D75292B}" type="presParOf" srcId="{9F11FC1E-D5C9-4A87-A9CA-CACCC7199F72}" destId="{0C114FC3-1998-4466-A7A0-2FAD0F260457}" srcOrd="1" destOrd="0" presId="urn:microsoft.com/office/officeart/2018/2/layout/IconVerticalSolidList"/>
    <dgm:cxn modelId="{BD8D4305-B739-4A45-9838-B3B587818C3A}" type="presParOf" srcId="{9F11FC1E-D5C9-4A87-A9CA-CACCC7199F72}" destId="{7E8FDA7C-607D-473A-B4CB-8C65213BB308}" srcOrd="2" destOrd="0" presId="urn:microsoft.com/office/officeart/2018/2/layout/IconVerticalSolidList"/>
    <dgm:cxn modelId="{58A631F5-7AC3-4053-9AC0-B9DDC041B5F5}" type="presParOf" srcId="{9F11FC1E-D5C9-4A87-A9CA-CACCC7199F72}" destId="{CA195D3E-F83A-4CD4-9C74-16999A8536EB}" srcOrd="3" destOrd="0" presId="urn:microsoft.com/office/officeart/2018/2/layout/IconVerticalSolidList"/>
    <dgm:cxn modelId="{FE340587-1815-48A8-8BA7-D9E329DD3FA2}" type="presParOf" srcId="{B06B41E8-6428-40BF-985A-4979B2A830BC}" destId="{8141F024-5564-49FC-A3FC-05B218EA9976}" srcOrd="1" destOrd="0" presId="urn:microsoft.com/office/officeart/2018/2/layout/IconVerticalSolidList"/>
    <dgm:cxn modelId="{612D9C10-68B1-4CCE-930A-E97F1398092C}" type="presParOf" srcId="{B06B41E8-6428-40BF-985A-4979B2A830BC}" destId="{E62C3D81-6EFF-4A7E-90DC-40BDB92C23FB}" srcOrd="2" destOrd="0" presId="urn:microsoft.com/office/officeart/2018/2/layout/IconVerticalSolidList"/>
    <dgm:cxn modelId="{23175630-DE61-4A13-9E69-80FCCE69BF25}" type="presParOf" srcId="{E62C3D81-6EFF-4A7E-90DC-40BDB92C23FB}" destId="{259EDE61-63BE-4032-BE79-4A2F912D7F95}" srcOrd="0" destOrd="0" presId="urn:microsoft.com/office/officeart/2018/2/layout/IconVerticalSolidList"/>
    <dgm:cxn modelId="{0382D8ED-A591-4DC5-B3CF-7BFE8263691C}" type="presParOf" srcId="{E62C3D81-6EFF-4A7E-90DC-40BDB92C23FB}" destId="{549FAEAF-46C2-465E-AB88-CA63F8B830DC}" srcOrd="1" destOrd="0" presId="urn:microsoft.com/office/officeart/2018/2/layout/IconVerticalSolidList"/>
    <dgm:cxn modelId="{FA4E2366-7C4C-45F0-B540-D09D4B4DBFAD}" type="presParOf" srcId="{E62C3D81-6EFF-4A7E-90DC-40BDB92C23FB}" destId="{E4F0FF4A-BC6C-4A6E-A9AF-4486D7D99CAD}" srcOrd="2" destOrd="0" presId="urn:microsoft.com/office/officeart/2018/2/layout/IconVerticalSolidList"/>
    <dgm:cxn modelId="{B5FACFA9-184F-4104-A380-A229642CF4C3}" type="presParOf" srcId="{E62C3D81-6EFF-4A7E-90DC-40BDB92C23FB}" destId="{0780B190-E897-447C-BD3B-84DB12ADD1D4}" srcOrd="3" destOrd="0" presId="urn:microsoft.com/office/officeart/2018/2/layout/IconVerticalSolidList"/>
    <dgm:cxn modelId="{68F69079-3A53-4A99-850B-E162F5407428}" type="presParOf" srcId="{B06B41E8-6428-40BF-985A-4979B2A830BC}" destId="{C32872CC-AC04-4357-BD12-D968CF742CE9}" srcOrd="3" destOrd="0" presId="urn:microsoft.com/office/officeart/2018/2/layout/IconVerticalSolidList"/>
    <dgm:cxn modelId="{21119B08-E8BF-4B4B-A02C-2F7A9D90DE2D}" type="presParOf" srcId="{B06B41E8-6428-40BF-985A-4979B2A830BC}" destId="{C87C7EAF-BEE5-4A2B-B846-3AA681813032}" srcOrd="4" destOrd="0" presId="urn:microsoft.com/office/officeart/2018/2/layout/IconVerticalSolidList"/>
    <dgm:cxn modelId="{0046F4FF-E22A-4CD0-8EC0-7E06FDDAFDFB}" type="presParOf" srcId="{C87C7EAF-BEE5-4A2B-B846-3AA681813032}" destId="{2226A7BD-A3AE-4A3F-A88E-800035BE13E0}" srcOrd="0" destOrd="0" presId="urn:microsoft.com/office/officeart/2018/2/layout/IconVerticalSolidList"/>
    <dgm:cxn modelId="{E4E6401E-D30F-4C97-BE65-4C9F54A739D9}" type="presParOf" srcId="{C87C7EAF-BEE5-4A2B-B846-3AA681813032}" destId="{7A508527-CAB5-433C-8A41-852940474F9D}" srcOrd="1" destOrd="0" presId="urn:microsoft.com/office/officeart/2018/2/layout/IconVerticalSolidList"/>
    <dgm:cxn modelId="{845DFCD3-41B1-4A2F-9AE3-88784659328D}" type="presParOf" srcId="{C87C7EAF-BEE5-4A2B-B846-3AA681813032}" destId="{14931C88-E1DC-41EA-9E38-DC60C7FC95AE}" srcOrd="2" destOrd="0" presId="urn:microsoft.com/office/officeart/2018/2/layout/IconVerticalSolidList"/>
    <dgm:cxn modelId="{88B068B7-2A96-41E8-B8F5-1DF379989596}" type="presParOf" srcId="{C87C7EAF-BEE5-4A2B-B846-3AA681813032}" destId="{EA399AAA-5509-451D-9BC3-69C938E358C4}" srcOrd="3" destOrd="0" presId="urn:microsoft.com/office/officeart/2018/2/layout/IconVerticalSolidList"/>
    <dgm:cxn modelId="{CE704883-975C-41BB-82FE-4E9FC7A03257}" type="presParOf" srcId="{B06B41E8-6428-40BF-985A-4979B2A830BC}" destId="{13FB99F5-4CC6-414C-97BA-6379F8B71ECE}" srcOrd="5" destOrd="0" presId="urn:microsoft.com/office/officeart/2018/2/layout/IconVerticalSolidList"/>
    <dgm:cxn modelId="{781CE47E-60D7-4B24-8F8A-4BCC5F3ECC1E}" type="presParOf" srcId="{B06B41E8-6428-40BF-985A-4979B2A830BC}" destId="{995A4DB7-8230-42FE-9A86-1DE73F12198E}" srcOrd="6" destOrd="0" presId="urn:microsoft.com/office/officeart/2018/2/layout/IconVerticalSolidList"/>
    <dgm:cxn modelId="{2BBC975B-159D-4B55-BD2C-C4D6AC40862A}" type="presParOf" srcId="{995A4DB7-8230-42FE-9A86-1DE73F12198E}" destId="{0A51B612-AC51-4930-8F24-5A779FB0F682}" srcOrd="0" destOrd="0" presId="urn:microsoft.com/office/officeart/2018/2/layout/IconVerticalSolidList"/>
    <dgm:cxn modelId="{134D8F32-5ABE-4F12-8DA1-7D1BCEC5AB30}" type="presParOf" srcId="{995A4DB7-8230-42FE-9A86-1DE73F12198E}" destId="{C96AAA8F-1ACD-452F-A833-EC3ED89F2B29}" srcOrd="1" destOrd="0" presId="urn:microsoft.com/office/officeart/2018/2/layout/IconVerticalSolidList"/>
    <dgm:cxn modelId="{FD7C3716-FE32-47EB-9DD8-E70E0FFB2B8D}" type="presParOf" srcId="{995A4DB7-8230-42FE-9A86-1DE73F12198E}" destId="{D20A35D4-B15F-499C-BFD5-5B1147373CD4}" srcOrd="2" destOrd="0" presId="urn:microsoft.com/office/officeart/2018/2/layout/IconVerticalSolidList"/>
    <dgm:cxn modelId="{CD7C4EEC-5554-446E-8EDD-90E5D7A5199F}" type="presParOf" srcId="{995A4DB7-8230-42FE-9A86-1DE73F12198E}" destId="{9F557A22-6DD8-4D3E-A58E-FEFECC0BEE93}" srcOrd="3" destOrd="0" presId="urn:microsoft.com/office/officeart/2018/2/layout/IconVerticalSolidList"/>
    <dgm:cxn modelId="{BDCE011F-D7CB-4411-B0C0-CE08601FB089}" type="presParOf" srcId="{B06B41E8-6428-40BF-985A-4979B2A830BC}" destId="{C6B633F4-B712-40D2-BE11-F189B257F5A9}" srcOrd="7" destOrd="0" presId="urn:microsoft.com/office/officeart/2018/2/layout/IconVerticalSolidList"/>
    <dgm:cxn modelId="{2876FEC3-82F4-4735-9C27-334241E790C0}" type="presParOf" srcId="{B06B41E8-6428-40BF-985A-4979B2A830BC}" destId="{8FAEA044-EC17-4718-A2ED-E5CE5164FBDE}" srcOrd="8" destOrd="0" presId="urn:microsoft.com/office/officeart/2018/2/layout/IconVerticalSolidList"/>
    <dgm:cxn modelId="{C3614541-C2F6-490E-9C13-E19FC86E293A}" type="presParOf" srcId="{8FAEA044-EC17-4718-A2ED-E5CE5164FBDE}" destId="{BB3B0A5A-ABEA-47A5-8387-96940971C234}" srcOrd="0" destOrd="0" presId="urn:microsoft.com/office/officeart/2018/2/layout/IconVerticalSolidList"/>
    <dgm:cxn modelId="{60EAE717-4A55-4EC5-8729-F9D1C0DD82FB}" type="presParOf" srcId="{8FAEA044-EC17-4718-A2ED-E5CE5164FBDE}" destId="{4D51B6A7-4867-41CD-B9DF-84A31503F585}" srcOrd="1" destOrd="0" presId="urn:microsoft.com/office/officeart/2018/2/layout/IconVerticalSolidList"/>
    <dgm:cxn modelId="{394E13A1-0467-4ACC-9FA6-3CF5A37FB8C0}" type="presParOf" srcId="{8FAEA044-EC17-4718-A2ED-E5CE5164FBDE}" destId="{9BD0E163-C4A7-4792-BF44-2A2103D8568C}" srcOrd="2" destOrd="0" presId="urn:microsoft.com/office/officeart/2018/2/layout/IconVerticalSolidList"/>
    <dgm:cxn modelId="{C4AFA759-0B23-46FF-839F-60AD3B1C6175}" type="presParOf" srcId="{8FAEA044-EC17-4718-A2ED-E5CE5164FBDE}" destId="{BF10F110-3F17-4180-A2B2-97DDBF8E54B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2E2A8-1FDD-4D56-8C7A-0782C7A52C63}">
      <dsp:nvSpPr>
        <dsp:cNvPr id="0" name=""/>
        <dsp:cNvSpPr/>
      </dsp:nvSpPr>
      <dsp:spPr>
        <a:xfrm>
          <a:off x="0" y="3451"/>
          <a:ext cx="11104351" cy="7352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114FC3-1998-4466-A7A0-2FAD0F260457}">
      <dsp:nvSpPr>
        <dsp:cNvPr id="0" name=""/>
        <dsp:cNvSpPr/>
      </dsp:nvSpPr>
      <dsp:spPr>
        <a:xfrm>
          <a:off x="222410" y="168880"/>
          <a:ext cx="404381" cy="40438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195D3E-F83A-4CD4-9C74-16999A8536EB}">
      <dsp:nvSpPr>
        <dsp:cNvPr id="0" name=""/>
        <dsp:cNvSpPr/>
      </dsp:nvSpPr>
      <dsp:spPr>
        <a:xfrm>
          <a:off x="849201" y="3451"/>
          <a:ext cx="10255150" cy="735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13" tIns="77813" rIns="77813" bIns="77813" numCol="1" spcCol="1270" anchor="ctr" anchorCtr="0">
          <a:noAutofit/>
        </a:bodyPr>
        <a:lstStyle/>
        <a:p>
          <a:pPr marL="0" lvl="0" indent="0" algn="l" defTabSz="844550" rtl="0">
            <a:lnSpc>
              <a:spcPct val="100000"/>
            </a:lnSpc>
            <a:spcBef>
              <a:spcPct val="0"/>
            </a:spcBef>
            <a:spcAft>
              <a:spcPct val="35000"/>
            </a:spcAft>
            <a:buNone/>
          </a:pPr>
          <a:r>
            <a:rPr lang="en-US" sz="1900" kern="1200" dirty="0">
              <a:latin typeface="+mj-lt"/>
            </a:rPr>
            <a:t>Aquifer Recharge</a:t>
          </a:r>
        </a:p>
      </dsp:txBody>
      <dsp:txXfrm>
        <a:off x="849201" y="3451"/>
        <a:ext cx="10255150" cy="735239"/>
      </dsp:txXfrm>
    </dsp:sp>
    <dsp:sp modelId="{259EDE61-63BE-4032-BE79-4A2F912D7F95}">
      <dsp:nvSpPr>
        <dsp:cNvPr id="0" name=""/>
        <dsp:cNvSpPr/>
      </dsp:nvSpPr>
      <dsp:spPr>
        <a:xfrm>
          <a:off x="0" y="922501"/>
          <a:ext cx="11104351" cy="7352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9FAEAF-46C2-465E-AB88-CA63F8B830DC}">
      <dsp:nvSpPr>
        <dsp:cNvPr id="0" name=""/>
        <dsp:cNvSpPr/>
      </dsp:nvSpPr>
      <dsp:spPr>
        <a:xfrm>
          <a:off x="222410" y="1087930"/>
          <a:ext cx="404381" cy="40438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80B190-E897-447C-BD3B-84DB12ADD1D4}">
      <dsp:nvSpPr>
        <dsp:cNvPr id="0" name=""/>
        <dsp:cNvSpPr/>
      </dsp:nvSpPr>
      <dsp:spPr>
        <a:xfrm>
          <a:off x="849201" y="922501"/>
          <a:ext cx="10255150" cy="735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13" tIns="77813" rIns="77813" bIns="77813"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mj-lt"/>
            </a:rPr>
            <a:t>Drought Resilient &amp; Climate Resilient Water Supply</a:t>
          </a:r>
        </a:p>
      </dsp:txBody>
      <dsp:txXfrm>
        <a:off x="849201" y="922501"/>
        <a:ext cx="10255150" cy="735239"/>
      </dsp:txXfrm>
    </dsp:sp>
    <dsp:sp modelId="{2226A7BD-A3AE-4A3F-A88E-800035BE13E0}">
      <dsp:nvSpPr>
        <dsp:cNvPr id="0" name=""/>
        <dsp:cNvSpPr/>
      </dsp:nvSpPr>
      <dsp:spPr>
        <a:xfrm>
          <a:off x="0" y="2773996"/>
          <a:ext cx="11104351" cy="7352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508527-CAB5-433C-8A41-852940474F9D}">
      <dsp:nvSpPr>
        <dsp:cNvPr id="0" name=""/>
        <dsp:cNvSpPr/>
      </dsp:nvSpPr>
      <dsp:spPr>
        <a:xfrm>
          <a:off x="178773" y="2939423"/>
          <a:ext cx="404381" cy="40438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399AAA-5509-451D-9BC3-69C938E358C4}">
      <dsp:nvSpPr>
        <dsp:cNvPr id="0" name=""/>
        <dsp:cNvSpPr/>
      </dsp:nvSpPr>
      <dsp:spPr>
        <a:xfrm>
          <a:off x="809719" y="2773996"/>
          <a:ext cx="10255150" cy="735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13" tIns="77813" rIns="77813" bIns="77813" numCol="1" spcCol="1270" anchor="ctr" anchorCtr="0">
          <a:noAutofit/>
        </a:bodyPr>
        <a:lstStyle/>
        <a:p>
          <a:pPr marL="0" lvl="0" indent="0" algn="l" defTabSz="844550" rtl="0">
            <a:lnSpc>
              <a:spcPct val="100000"/>
            </a:lnSpc>
            <a:spcBef>
              <a:spcPct val="0"/>
            </a:spcBef>
            <a:spcAft>
              <a:spcPct val="35000"/>
            </a:spcAft>
            <a:buNone/>
          </a:pPr>
          <a:r>
            <a:rPr lang="en-US" sz="1900" kern="1200" dirty="0">
              <a:latin typeface="+mj-lt"/>
            </a:rPr>
            <a:t>Streamflow Restoration</a:t>
          </a:r>
        </a:p>
      </dsp:txBody>
      <dsp:txXfrm>
        <a:off x="809719" y="2773996"/>
        <a:ext cx="10255150" cy="735239"/>
      </dsp:txXfrm>
    </dsp:sp>
    <dsp:sp modelId="{0A51B612-AC51-4930-8F24-5A779FB0F682}">
      <dsp:nvSpPr>
        <dsp:cNvPr id="0" name=""/>
        <dsp:cNvSpPr/>
      </dsp:nvSpPr>
      <dsp:spPr>
        <a:xfrm>
          <a:off x="0" y="3683102"/>
          <a:ext cx="11104351" cy="7352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6AAA8F-1ACD-452F-A833-EC3ED89F2B29}">
      <dsp:nvSpPr>
        <dsp:cNvPr id="0" name=""/>
        <dsp:cNvSpPr/>
      </dsp:nvSpPr>
      <dsp:spPr>
        <a:xfrm>
          <a:off x="178773" y="3858473"/>
          <a:ext cx="404381" cy="404381"/>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557A22-6DD8-4D3E-A58E-FEFECC0BEE93}">
      <dsp:nvSpPr>
        <dsp:cNvPr id="0" name=""/>
        <dsp:cNvSpPr/>
      </dsp:nvSpPr>
      <dsp:spPr>
        <a:xfrm>
          <a:off x="809719" y="3683102"/>
          <a:ext cx="10255150" cy="735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13" tIns="77813" rIns="77813" bIns="77813"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mj-lt"/>
            </a:rPr>
            <a:t>Recreation</a:t>
          </a:r>
        </a:p>
      </dsp:txBody>
      <dsp:txXfrm>
        <a:off x="809719" y="3683102"/>
        <a:ext cx="10255150" cy="735239"/>
      </dsp:txXfrm>
    </dsp:sp>
    <dsp:sp modelId="{BB3B0A5A-ABEA-47A5-8387-96940971C234}">
      <dsp:nvSpPr>
        <dsp:cNvPr id="0" name=""/>
        <dsp:cNvSpPr/>
      </dsp:nvSpPr>
      <dsp:spPr>
        <a:xfrm>
          <a:off x="0" y="1880357"/>
          <a:ext cx="11104351" cy="7352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51B6A7-4867-41CD-B9DF-84A31503F585}">
      <dsp:nvSpPr>
        <dsp:cNvPr id="0" name=""/>
        <dsp:cNvSpPr/>
      </dsp:nvSpPr>
      <dsp:spPr>
        <a:xfrm>
          <a:off x="178773" y="2045786"/>
          <a:ext cx="404381" cy="404381"/>
        </a:xfrm>
        <a:prstGeom prst="rect">
          <a:avLst/>
        </a:prstGeom>
        <a:solidFill>
          <a:schemeClr val="bg1">
            <a:lumMod val="95000"/>
          </a:schemeClr>
        </a:solid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10F110-3F17-4180-A2B2-97DDBF8E54B5}">
      <dsp:nvSpPr>
        <dsp:cNvPr id="0" name=""/>
        <dsp:cNvSpPr/>
      </dsp:nvSpPr>
      <dsp:spPr>
        <a:xfrm>
          <a:off x="809719" y="1880357"/>
          <a:ext cx="10255150" cy="735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13" tIns="77813" rIns="77813" bIns="77813"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mj-lt"/>
            </a:rPr>
            <a:t>Long-Term Agriculture Viability</a:t>
          </a:r>
        </a:p>
      </dsp:txBody>
      <dsp:txXfrm>
        <a:off x="809719" y="1880357"/>
        <a:ext cx="10255150" cy="7352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2E2A8-1FDD-4D56-8C7A-0782C7A52C63}">
      <dsp:nvSpPr>
        <dsp:cNvPr id="0" name=""/>
        <dsp:cNvSpPr/>
      </dsp:nvSpPr>
      <dsp:spPr>
        <a:xfrm>
          <a:off x="0" y="3620"/>
          <a:ext cx="10989333" cy="7711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114FC3-1998-4466-A7A0-2FAD0F260457}">
      <dsp:nvSpPr>
        <dsp:cNvPr id="0" name=""/>
        <dsp:cNvSpPr/>
      </dsp:nvSpPr>
      <dsp:spPr>
        <a:xfrm>
          <a:off x="233265" y="177123"/>
          <a:ext cx="424119" cy="42411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195D3E-F83A-4CD4-9C74-16999A8536EB}">
      <dsp:nvSpPr>
        <dsp:cNvPr id="0" name=""/>
        <dsp:cNvSpPr/>
      </dsp:nvSpPr>
      <dsp:spPr>
        <a:xfrm>
          <a:off x="890651" y="3620"/>
          <a:ext cx="10098681" cy="771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611" tIns="81611" rIns="81611" bIns="81611" numCol="1" spcCol="1270" anchor="ctr" anchorCtr="0">
          <a:noAutofit/>
        </a:bodyPr>
        <a:lstStyle/>
        <a:p>
          <a:pPr marL="0" lvl="0" indent="0" algn="l" defTabSz="844550" rtl="0">
            <a:lnSpc>
              <a:spcPct val="100000"/>
            </a:lnSpc>
            <a:spcBef>
              <a:spcPct val="0"/>
            </a:spcBef>
            <a:spcAft>
              <a:spcPct val="35000"/>
            </a:spcAft>
            <a:buNone/>
          </a:pPr>
          <a:r>
            <a:rPr lang="en-US" sz="1900" kern="1200" dirty="0">
              <a:latin typeface="Univers Condensed"/>
              <a:cs typeface="Times New Roman"/>
            </a:rPr>
            <a:t>Increase groundwater levels in the shallow aquifer and augment stream flows through Aquifer Recharge.</a:t>
          </a:r>
        </a:p>
      </dsp:txBody>
      <dsp:txXfrm>
        <a:off x="890651" y="3620"/>
        <a:ext cx="10098681" cy="771127"/>
      </dsp:txXfrm>
    </dsp:sp>
    <dsp:sp modelId="{259EDE61-63BE-4032-BE79-4A2F912D7F95}">
      <dsp:nvSpPr>
        <dsp:cNvPr id="0" name=""/>
        <dsp:cNvSpPr/>
      </dsp:nvSpPr>
      <dsp:spPr>
        <a:xfrm>
          <a:off x="0" y="967529"/>
          <a:ext cx="10989333" cy="7711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9FAEAF-46C2-465E-AB88-CA63F8B830DC}">
      <dsp:nvSpPr>
        <dsp:cNvPr id="0" name=""/>
        <dsp:cNvSpPr/>
      </dsp:nvSpPr>
      <dsp:spPr>
        <a:xfrm>
          <a:off x="233265" y="1141032"/>
          <a:ext cx="424119" cy="42411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80B190-E897-447C-BD3B-84DB12ADD1D4}">
      <dsp:nvSpPr>
        <dsp:cNvPr id="0" name=""/>
        <dsp:cNvSpPr/>
      </dsp:nvSpPr>
      <dsp:spPr>
        <a:xfrm>
          <a:off x="890651" y="967529"/>
          <a:ext cx="10098681" cy="771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611" tIns="81611" rIns="81611" bIns="81611" numCol="1" spcCol="1270" anchor="ctr" anchorCtr="0">
          <a:noAutofit/>
        </a:bodyPr>
        <a:lstStyle/>
        <a:p>
          <a:pPr marL="0" lvl="0" indent="0" algn="l" defTabSz="844550" rtl="0">
            <a:lnSpc>
              <a:spcPct val="100000"/>
            </a:lnSpc>
            <a:spcBef>
              <a:spcPct val="0"/>
            </a:spcBef>
            <a:spcAft>
              <a:spcPct val="35000"/>
            </a:spcAft>
            <a:buNone/>
          </a:pPr>
          <a:r>
            <a:rPr lang="en-US" sz="1900" kern="1200" dirty="0">
              <a:latin typeface="Univers Condensed"/>
              <a:cs typeface="Times New Roman"/>
            </a:rPr>
            <a:t>Provide the community with a reliable climate resilient water supply for drinking water supply/aquifer stability and food production.</a:t>
          </a:r>
        </a:p>
      </dsp:txBody>
      <dsp:txXfrm>
        <a:off x="890651" y="967529"/>
        <a:ext cx="10098681" cy="771127"/>
      </dsp:txXfrm>
    </dsp:sp>
    <dsp:sp modelId="{F56FF428-01DF-4CD0-9D51-06954C2BC0FD}">
      <dsp:nvSpPr>
        <dsp:cNvPr id="0" name=""/>
        <dsp:cNvSpPr/>
      </dsp:nvSpPr>
      <dsp:spPr>
        <a:xfrm>
          <a:off x="0" y="1931437"/>
          <a:ext cx="10989333" cy="7711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4E1106-D1C1-42E5-B762-FE65B1CA9C3A}">
      <dsp:nvSpPr>
        <dsp:cNvPr id="0" name=""/>
        <dsp:cNvSpPr/>
      </dsp:nvSpPr>
      <dsp:spPr>
        <a:xfrm>
          <a:off x="233265" y="2104941"/>
          <a:ext cx="424119" cy="424119"/>
        </a:xfrm>
        <a:prstGeom prst="rect">
          <a:avLst/>
        </a:prstGeom>
        <a:solidFill>
          <a:schemeClr val="bg1">
            <a:lumMod val="95000"/>
          </a:schemeClr>
        </a:solid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53E6D8-1B67-43CD-A187-3F3F90B9DF01}">
      <dsp:nvSpPr>
        <dsp:cNvPr id="0" name=""/>
        <dsp:cNvSpPr/>
      </dsp:nvSpPr>
      <dsp:spPr>
        <a:xfrm>
          <a:off x="890651" y="1931437"/>
          <a:ext cx="10098681" cy="771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611" tIns="81611" rIns="81611" bIns="81611" numCol="1" spcCol="1270" anchor="ctr" anchorCtr="0">
          <a:noAutofit/>
        </a:bodyPr>
        <a:lstStyle/>
        <a:p>
          <a:pPr marL="0" lvl="0" indent="0" algn="l" defTabSz="844550" rtl="0">
            <a:lnSpc>
              <a:spcPct val="100000"/>
            </a:lnSpc>
            <a:spcBef>
              <a:spcPct val="0"/>
            </a:spcBef>
            <a:spcAft>
              <a:spcPct val="35000"/>
            </a:spcAft>
            <a:buNone/>
          </a:pPr>
          <a:r>
            <a:rPr lang="en-US" sz="1900" kern="1200" dirty="0">
              <a:latin typeface="Univers Condensed"/>
              <a:cs typeface="Times New Roman"/>
            </a:rPr>
            <a:t>Support the continued viability of food production in the Dungeness basin by providing water security in the face of climate change and water availability concerns. </a:t>
          </a:r>
        </a:p>
      </dsp:txBody>
      <dsp:txXfrm>
        <a:off x="890651" y="1931437"/>
        <a:ext cx="10098681" cy="771127"/>
      </dsp:txXfrm>
    </dsp:sp>
    <dsp:sp modelId="{2226A7BD-A3AE-4A3F-A88E-800035BE13E0}">
      <dsp:nvSpPr>
        <dsp:cNvPr id="0" name=""/>
        <dsp:cNvSpPr/>
      </dsp:nvSpPr>
      <dsp:spPr>
        <a:xfrm>
          <a:off x="0" y="2895346"/>
          <a:ext cx="10989333" cy="7711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508527-CAB5-433C-8A41-852940474F9D}">
      <dsp:nvSpPr>
        <dsp:cNvPr id="0" name=""/>
        <dsp:cNvSpPr/>
      </dsp:nvSpPr>
      <dsp:spPr>
        <a:xfrm>
          <a:off x="233265" y="3068850"/>
          <a:ext cx="424119" cy="42411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399AAA-5509-451D-9BC3-69C938E358C4}">
      <dsp:nvSpPr>
        <dsp:cNvPr id="0" name=""/>
        <dsp:cNvSpPr/>
      </dsp:nvSpPr>
      <dsp:spPr>
        <a:xfrm>
          <a:off x="890651" y="2895346"/>
          <a:ext cx="10098681" cy="771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611" tIns="81611" rIns="81611" bIns="81611" numCol="1" spcCol="1270" anchor="ctr" anchorCtr="0">
          <a:noAutofit/>
        </a:bodyPr>
        <a:lstStyle/>
        <a:p>
          <a:pPr marL="0" lvl="0" indent="0" algn="l" defTabSz="844550" rtl="0">
            <a:lnSpc>
              <a:spcPct val="100000"/>
            </a:lnSpc>
            <a:spcBef>
              <a:spcPct val="0"/>
            </a:spcBef>
            <a:spcAft>
              <a:spcPct val="35000"/>
            </a:spcAft>
            <a:buNone/>
          </a:pPr>
          <a:r>
            <a:rPr lang="en-US" sz="1900" kern="1200" dirty="0">
              <a:latin typeface="Univers Condensed"/>
              <a:cs typeface="Times New Roman"/>
            </a:rPr>
            <a:t>Restore the Dungeness River by alleviating low stream flows and fish passage issues, restoring habitat, and reducing water temperature.</a:t>
          </a:r>
        </a:p>
      </dsp:txBody>
      <dsp:txXfrm>
        <a:off x="890651" y="2895346"/>
        <a:ext cx="10098681" cy="771127"/>
      </dsp:txXfrm>
    </dsp:sp>
    <dsp:sp modelId="{0A51B612-AC51-4930-8F24-5A779FB0F682}">
      <dsp:nvSpPr>
        <dsp:cNvPr id="0" name=""/>
        <dsp:cNvSpPr/>
      </dsp:nvSpPr>
      <dsp:spPr>
        <a:xfrm>
          <a:off x="0" y="3859255"/>
          <a:ext cx="10989333" cy="7711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6AAA8F-1ACD-452F-A833-EC3ED89F2B29}">
      <dsp:nvSpPr>
        <dsp:cNvPr id="0" name=""/>
        <dsp:cNvSpPr/>
      </dsp:nvSpPr>
      <dsp:spPr>
        <a:xfrm>
          <a:off x="233265" y="4032759"/>
          <a:ext cx="424119" cy="424119"/>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557A22-6DD8-4D3E-A58E-FEFECC0BEE93}">
      <dsp:nvSpPr>
        <dsp:cNvPr id="0" name=""/>
        <dsp:cNvSpPr/>
      </dsp:nvSpPr>
      <dsp:spPr>
        <a:xfrm>
          <a:off x="890651" y="3859255"/>
          <a:ext cx="10098681" cy="771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611" tIns="81611" rIns="81611" bIns="81611" numCol="1" spcCol="1270" anchor="ctr" anchorCtr="0">
          <a:noAutofit/>
        </a:bodyPr>
        <a:lstStyle/>
        <a:p>
          <a:pPr marL="0" lvl="0" indent="0" algn="l" defTabSz="844550" rtl="0">
            <a:lnSpc>
              <a:spcPct val="100000"/>
            </a:lnSpc>
            <a:spcBef>
              <a:spcPct val="0"/>
            </a:spcBef>
            <a:spcAft>
              <a:spcPct val="35000"/>
            </a:spcAft>
            <a:buNone/>
          </a:pPr>
          <a:r>
            <a:rPr lang="en-US" sz="1900" kern="1200" dirty="0">
              <a:latin typeface="Univers Condensed"/>
              <a:cs typeface="Times New Roman"/>
            </a:rPr>
            <a:t>Provide the community with a new public park with hiking, biking, wildlife viewing, and river access opportunities.</a:t>
          </a:r>
        </a:p>
      </dsp:txBody>
      <dsp:txXfrm>
        <a:off x="890651" y="3859255"/>
        <a:ext cx="10098681" cy="7711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71C19-C68B-4402-95C6-D21084C4D358}">
      <dsp:nvSpPr>
        <dsp:cNvPr id="0" name=""/>
        <dsp:cNvSpPr/>
      </dsp:nvSpPr>
      <dsp:spPr>
        <a:xfrm>
          <a:off x="26343" y="280509"/>
          <a:ext cx="1472590" cy="147259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E7CA2C-6B01-4987-9FD2-CAB96CDB5492}">
      <dsp:nvSpPr>
        <dsp:cNvPr id="0" name=""/>
        <dsp:cNvSpPr/>
      </dsp:nvSpPr>
      <dsp:spPr>
        <a:xfrm>
          <a:off x="335587" y="589753"/>
          <a:ext cx="854102" cy="85410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3DEF0E-598F-44C0-9751-0221F05FA665}">
      <dsp:nvSpPr>
        <dsp:cNvPr id="0" name=""/>
        <dsp:cNvSpPr/>
      </dsp:nvSpPr>
      <dsp:spPr>
        <a:xfrm>
          <a:off x="1814488" y="280509"/>
          <a:ext cx="3471105" cy="147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rtl="0">
            <a:lnSpc>
              <a:spcPct val="100000"/>
            </a:lnSpc>
            <a:spcBef>
              <a:spcPct val="0"/>
            </a:spcBef>
            <a:spcAft>
              <a:spcPct val="35000"/>
            </a:spcAft>
            <a:buNone/>
          </a:pPr>
          <a:r>
            <a:rPr lang="en-US" sz="1600" kern="1200" dirty="0"/>
            <a:t>The</a:t>
          </a:r>
          <a:r>
            <a:rPr lang="en-US" sz="1600" kern="1200" dirty="0">
              <a:latin typeface="Univers Condensed"/>
            </a:rPr>
            <a:t> </a:t>
          </a:r>
          <a:r>
            <a:rPr lang="en-US" sz="1600" kern="1200" dirty="0"/>
            <a:t> project is an Infrastructure Project that incorporates a nature-based climate-resilient solution.</a:t>
          </a:r>
        </a:p>
      </dsp:txBody>
      <dsp:txXfrm>
        <a:off x="1814488" y="280509"/>
        <a:ext cx="3471105" cy="1472590"/>
      </dsp:txXfrm>
    </dsp:sp>
    <dsp:sp modelId="{2AEE6A10-9261-4108-8C03-A71CE0523D4D}">
      <dsp:nvSpPr>
        <dsp:cNvPr id="0" name=""/>
        <dsp:cNvSpPr/>
      </dsp:nvSpPr>
      <dsp:spPr>
        <a:xfrm>
          <a:off x="5890406" y="280509"/>
          <a:ext cx="1472590" cy="147259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C7844E-79BF-4A2B-90FB-374DC271839F}">
      <dsp:nvSpPr>
        <dsp:cNvPr id="0" name=""/>
        <dsp:cNvSpPr/>
      </dsp:nvSpPr>
      <dsp:spPr>
        <a:xfrm>
          <a:off x="6199650" y="589753"/>
          <a:ext cx="854102" cy="854102"/>
        </a:xfrm>
        <a:prstGeom prst="rect">
          <a:avLst/>
        </a:prstGeom>
        <a:solidFill>
          <a:srgbClr val="59678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5821F5-BEA7-4FE0-9F05-A5635B3EF41D}">
      <dsp:nvSpPr>
        <dsp:cNvPr id="0" name=""/>
        <dsp:cNvSpPr/>
      </dsp:nvSpPr>
      <dsp:spPr>
        <a:xfrm>
          <a:off x="7678551" y="280509"/>
          <a:ext cx="3471105" cy="147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The project mitigates risk to the Community Lifeline: Food, Water, Shelter, and Agriculture </a:t>
          </a:r>
        </a:p>
      </dsp:txBody>
      <dsp:txXfrm>
        <a:off x="7678551" y="280509"/>
        <a:ext cx="3471105" cy="1472590"/>
      </dsp:txXfrm>
    </dsp:sp>
    <dsp:sp modelId="{38AC1AA5-1FBC-4F91-9129-36399FCA482B}">
      <dsp:nvSpPr>
        <dsp:cNvPr id="0" name=""/>
        <dsp:cNvSpPr/>
      </dsp:nvSpPr>
      <dsp:spPr>
        <a:xfrm>
          <a:off x="26343" y="2471237"/>
          <a:ext cx="1472590" cy="147259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93E19F-82CE-4308-A9BE-EC149B62CE44}">
      <dsp:nvSpPr>
        <dsp:cNvPr id="0" name=""/>
        <dsp:cNvSpPr/>
      </dsp:nvSpPr>
      <dsp:spPr>
        <a:xfrm>
          <a:off x="335587" y="2780481"/>
          <a:ext cx="854102" cy="85410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BD5D9C-5E1E-493D-A387-A5E40006F7D2}">
      <dsp:nvSpPr>
        <dsp:cNvPr id="0" name=""/>
        <dsp:cNvSpPr/>
      </dsp:nvSpPr>
      <dsp:spPr>
        <a:xfrm>
          <a:off x="1814488" y="2471237"/>
          <a:ext cx="3471105" cy="147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rtl="0">
            <a:lnSpc>
              <a:spcPct val="100000"/>
            </a:lnSpc>
            <a:spcBef>
              <a:spcPct val="0"/>
            </a:spcBef>
            <a:spcAft>
              <a:spcPct val="35000"/>
            </a:spcAft>
            <a:buNone/>
          </a:pPr>
          <a:r>
            <a:rPr lang="en-US" sz="1600" kern="1200" dirty="0">
              <a:latin typeface="Univers Condensed"/>
            </a:rPr>
            <a:t>The project</a:t>
          </a:r>
          <a:r>
            <a:rPr lang="en-US" sz="1600" kern="1200" dirty="0"/>
            <a:t> has mandatory state-wide building code adoption requirement (2018 version of International Building Code and International Residential Code). GMA compliant Comprehensive Plan and Critical Area Ordinance. </a:t>
          </a:r>
        </a:p>
      </dsp:txBody>
      <dsp:txXfrm>
        <a:off x="1814488" y="2471237"/>
        <a:ext cx="3471105" cy="1472590"/>
      </dsp:txXfrm>
    </dsp:sp>
    <dsp:sp modelId="{29187BE5-68E1-4FC0-BF01-94DF03AFA969}">
      <dsp:nvSpPr>
        <dsp:cNvPr id="0" name=""/>
        <dsp:cNvSpPr/>
      </dsp:nvSpPr>
      <dsp:spPr>
        <a:xfrm>
          <a:off x="5890406" y="2471237"/>
          <a:ext cx="1472590" cy="147259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52BE91-5119-43FD-863B-389792B63FBE}">
      <dsp:nvSpPr>
        <dsp:cNvPr id="0" name=""/>
        <dsp:cNvSpPr/>
      </dsp:nvSpPr>
      <dsp:spPr>
        <a:xfrm>
          <a:off x="6199650" y="2780481"/>
          <a:ext cx="854102" cy="85410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7A2662-F26F-430C-816C-A7EEE484047A}">
      <dsp:nvSpPr>
        <dsp:cNvPr id="0" name=""/>
        <dsp:cNvSpPr/>
      </dsp:nvSpPr>
      <dsp:spPr>
        <a:xfrm>
          <a:off x="7678551" y="2471237"/>
          <a:ext cx="3471105" cy="147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rtl="0">
            <a:lnSpc>
              <a:spcPct val="100000"/>
            </a:lnSpc>
            <a:spcBef>
              <a:spcPct val="0"/>
            </a:spcBef>
            <a:spcAft>
              <a:spcPct val="35000"/>
            </a:spcAft>
            <a:buNone/>
          </a:pPr>
          <a:r>
            <a:rPr lang="en-US" sz="1600" kern="1200" dirty="0">
              <a:latin typeface="Univers Condensed"/>
            </a:rPr>
            <a:t>The project</a:t>
          </a:r>
          <a:r>
            <a:rPr lang="en-US" sz="1600" kern="1200" dirty="0"/>
            <a:t> has a Building Code Effectiveness Grading Schedule (BCEGS)</a:t>
          </a:r>
          <a:r>
            <a:rPr lang="en-US" sz="1600" kern="1200" dirty="0">
              <a:latin typeface="Univers Condensed"/>
            </a:rPr>
            <a:t> of 3</a:t>
          </a:r>
          <a:endParaRPr lang="en-US" sz="1600" kern="1200" dirty="0"/>
        </a:p>
      </dsp:txBody>
      <dsp:txXfrm>
        <a:off x="7678551" y="2471237"/>
        <a:ext cx="3471105" cy="14725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2E2A8-1FDD-4D56-8C7A-0782C7A52C63}">
      <dsp:nvSpPr>
        <dsp:cNvPr id="0" name=""/>
        <dsp:cNvSpPr/>
      </dsp:nvSpPr>
      <dsp:spPr>
        <a:xfrm>
          <a:off x="0" y="3451"/>
          <a:ext cx="4045069" cy="73523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114FC3-1998-4466-A7A0-2FAD0F260457}">
      <dsp:nvSpPr>
        <dsp:cNvPr id="0" name=""/>
        <dsp:cNvSpPr/>
      </dsp:nvSpPr>
      <dsp:spPr>
        <a:xfrm>
          <a:off x="222410" y="168880"/>
          <a:ext cx="404381" cy="40438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195D3E-F83A-4CD4-9C74-16999A8536EB}">
      <dsp:nvSpPr>
        <dsp:cNvPr id="0" name=""/>
        <dsp:cNvSpPr/>
      </dsp:nvSpPr>
      <dsp:spPr>
        <a:xfrm>
          <a:off x="849201" y="3451"/>
          <a:ext cx="3195867" cy="735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13" tIns="77813" rIns="77813" bIns="77813"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mj-lt"/>
            </a:rPr>
            <a:t>Aquifer Recharge</a:t>
          </a:r>
        </a:p>
      </dsp:txBody>
      <dsp:txXfrm>
        <a:off x="849201" y="3451"/>
        <a:ext cx="3195867" cy="735239"/>
      </dsp:txXfrm>
    </dsp:sp>
    <dsp:sp modelId="{259EDE61-63BE-4032-BE79-4A2F912D7F95}">
      <dsp:nvSpPr>
        <dsp:cNvPr id="0" name=""/>
        <dsp:cNvSpPr/>
      </dsp:nvSpPr>
      <dsp:spPr>
        <a:xfrm>
          <a:off x="0" y="922501"/>
          <a:ext cx="4045069" cy="73523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9FAEAF-46C2-465E-AB88-CA63F8B830DC}">
      <dsp:nvSpPr>
        <dsp:cNvPr id="0" name=""/>
        <dsp:cNvSpPr/>
      </dsp:nvSpPr>
      <dsp:spPr>
        <a:xfrm>
          <a:off x="222410" y="1087930"/>
          <a:ext cx="404381" cy="40438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80B190-E897-447C-BD3B-84DB12ADD1D4}">
      <dsp:nvSpPr>
        <dsp:cNvPr id="0" name=""/>
        <dsp:cNvSpPr/>
      </dsp:nvSpPr>
      <dsp:spPr>
        <a:xfrm>
          <a:off x="849201" y="922501"/>
          <a:ext cx="3195867" cy="735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13" tIns="77813" rIns="77813" bIns="77813"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mj-lt"/>
            </a:rPr>
            <a:t>Climate Resilient Water Supply</a:t>
          </a:r>
        </a:p>
      </dsp:txBody>
      <dsp:txXfrm>
        <a:off x="849201" y="922501"/>
        <a:ext cx="3195867" cy="735239"/>
      </dsp:txXfrm>
    </dsp:sp>
    <dsp:sp modelId="{2226A7BD-A3AE-4A3F-A88E-800035BE13E0}">
      <dsp:nvSpPr>
        <dsp:cNvPr id="0" name=""/>
        <dsp:cNvSpPr/>
      </dsp:nvSpPr>
      <dsp:spPr>
        <a:xfrm>
          <a:off x="0" y="2773996"/>
          <a:ext cx="4045069" cy="73523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508527-CAB5-433C-8A41-852940474F9D}">
      <dsp:nvSpPr>
        <dsp:cNvPr id="0" name=""/>
        <dsp:cNvSpPr/>
      </dsp:nvSpPr>
      <dsp:spPr>
        <a:xfrm>
          <a:off x="178773" y="2939423"/>
          <a:ext cx="404381" cy="40438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399AAA-5509-451D-9BC3-69C938E358C4}">
      <dsp:nvSpPr>
        <dsp:cNvPr id="0" name=""/>
        <dsp:cNvSpPr/>
      </dsp:nvSpPr>
      <dsp:spPr>
        <a:xfrm>
          <a:off x="836897" y="2773996"/>
          <a:ext cx="3195867" cy="735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13" tIns="77813" rIns="77813" bIns="77813"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mj-lt"/>
            </a:rPr>
            <a:t>Streamflow Restoration</a:t>
          </a:r>
        </a:p>
      </dsp:txBody>
      <dsp:txXfrm>
        <a:off x="836897" y="2773996"/>
        <a:ext cx="3195867" cy="735239"/>
      </dsp:txXfrm>
    </dsp:sp>
    <dsp:sp modelId="{0A51B612-AC51-4930-8F24-5A779FB0F682}">
      <dsp:nvSpPr>
        <dsp:cNvPr id="0" name=""/>
        <dsp:cNvSpPr/>
      </dsp:nvSpPr>
      <dsp:spPr>
        <a:xfrm>
          <a:off x="0" y="3683102"/>
          <a:ext cx="4045069" cy="73523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6AAA8F-1ACD-452F-A833-EC3ED89F2B29}">
      <dsp:nvSpPr>
        <dsp:cNvPr id="0" name=""/>
        <dsp:cNvSpPr/>
      </dsp:nvSpPr>
      <dsp:spPr>
        <a:xfrm>
          <a:off x="178773" y="3858473"/>
          <a:ext cx="404381" cy="404381"/>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57A22-6DD8-4D3E-A58E-FEFECC0BEE93}">
      <dsp:nvSpPr>
        <dsp:cNvPr id="0" name=""/>
        <dsp:cNvSpPr/>
      </dsp:nvSpPr>
      <dsp:spPr>
        <a:xfrm>
          <a:off x="836897" y="3683102"/>
          <a:ext cx="3195867" cy="735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13" tIns="77813" rIns="77813" bIns="77813"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mj-lt"/>
            </a:rPr>
            <a:t>Recreation</a:t>
          </a:r>
        </a:p>
      </dsp:txBody>
      <dsp:txXfrm>
        <a:off x="836897" y="3683102"/>
        <a:ext cx="3195867" cy="735239"/>
      </dsp:txXfrm>
    </dsp:sp>
    <dsp:sp modelId="{BB3B0A5A-ABEA-47A5-8387-96940971C234}">
      <dsp:nvSpPr>
        <dsp:cNvPr id="0" name=""/>
        <dsp:cNvSpPr/>
      </dsp:nvSpPr>
      <dsp:spPr>
        <a:xfrm>
          <a:off x="0" y="1880357"/>
          <a:ext cx="4045069" cy="73523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51B6A7-4867-41CD-B9DF-84A31503F585}">
      <dsp:nvSpPr>
        <dsp:cNvPr id="0" name=""/>
        <dsp:cNvSpPr/>
      </dsp:nvSpPr>
      <dsp:spPr>
        <a:xfrm>
          <a:off x="178773" y="2045786"/>
          <a:ext cx="404381" cy="404381"/>
        </a:xfrm>
        <a:prstGeom prst="rect">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10F110-3F17-4180-A2B2-97DDBF8E54B5}">
      <dsp:nvSpPr>
        <dsp:cNvPr id="0" name=""/>
        <dsp:cNvSpPr/>
      </dsp:nvSpPr>
      <dsp:spPr>
        <a:xfrm>
          <a:off x="836897" y="1880357"/>
          <a:ext cx="3195867" cy="735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13" tIns="77813" rIns="77813" bIns="77813"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mj-lt"/>
            </a:rPr>
            <a:t>Long-Term Agriculture Viability</a:t>
          </a:r>
        </a:p>
      </dsp:txBody>
      <dsp:txXfrm>
        <a:off x="836897" y="1880357"/>
        <a:ext cx="3195867" cy="7352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533E9D-1F24-49FC-8F88-01287423B565}" type="datetimeFigureOut">
              <a:rPr lang="en-US"/>
              <a:t>11/19/2022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48CCF2-E52A-4FFB-A062-E25A73800A4E}" type="slidenum">
              <a:rPr lang="en-US"/>
              <a:t>‹#›</a:t>
            </a:fld>
            <a:endParaRPr lang="en-US"/>
          </a:p>
        </p:txBody>
      </p:sp>
    </p:spTree>
    <p:extLst>
      <p:ext uri="{BB962C8B-B14F-4D97-AF65-F5344CB8AC3E}">
        <p14:creationId xmlns:p14="http://schemas.microsoft.com/office/powerpoint/2010/main" val="353330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ABC8F8-B8B8-4F4A-951F-BE09FFFEAD2D}" type="slidenum">
              <a:rPr lang="en-US" smtClean="0"/>
              <a:t>11</a:t>
            </a:fld>
            <a:endParaRPr lang="en-US"/>
          </a:p>
        </p:txBody>
      </p:sp>
    </p:spTree>
    <p:extLst>
      <p:ext uri="{BB962C8B-B14F-4D97-AF65-F5344CB8AC3E}">
        <p14:creationId xmlns:p14="http://schemas.microsoft.com/office/powerpoint/2010/main" val="172544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11/19/2022</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859800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11/19/2022</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561664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11/19/2022</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346188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806FB49-BE51-4979-942B-25BA909EDBB4}"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7A420-43F3-4A17-AF4E-8BF50525374E}" type="slidenum">
              <a:rPr lang="en-US" smtClean="0"/>
              <a:t>‹#›</a:t>
            </a:fld>
            <a:endParaRPr lang="en-US"/>
          </a:p>
        </p:txBody>
      </p:sp>
    </p:spTree>
    <p:extLst>
      <p:ext uri="{BB962C8B-B14F-4D97-AF65-F5344CB8AC3E}">
        <p14:creationId xmlns:p14="http://schemas.microsoft.com/office/powerpoint/2010/main" val="3360914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06FB49-BE51-4979-942B-25BA909EDBB4}"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7A420-43F3-4A17-AF4E-8BF50525374E}" type="slidenum">
              <a:rPr lang="en-US" smtClean="0"/>
              <a:t>‹#›</a:t>
            </a:fld>
            <a:endParaRPr lang="en-US"/>
          </a:p>
        </p:txBody>
      </p:sp>
    </p:spTree>
    <p:extLst>
      <p:ext uri="{BB962C8B-B14F-4D97-AF65-F5344CB8AC3E}">
        <p14:creationId xmlns:p14="http://schemas.microsoft.com/office/powerpoint/2010/main" val="1985219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06FB49-BE51-4979-942B-25BA909EDBB4}"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7A420-43F3-4A17-AF4E-8BF50525374E}" type="slidenum">
              <a:rPr lang="en-US" smtClean="0"/>
              <a:t>‹#›</a:t>
            </a:fld>
            <a:endParaRPr lang="en-US"/>
          </a:p>
        </p:txBody>
      </p:sp>
    </p:spTree>
    <p:extLst>
      <p:ext uri="{BB962C8B-B14F-4D97-AF65-F5344CB8AC3E}">
        <p14:creationId xmlns:p14="http://schemas.microsoft.com/office/powerpoint/2010/main" val="3220595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06FB49-BE51-4979-942B-25BA909EDBB4}" type="datetimeFigureOut">
              <a:rPr lang="en-US" smtClean="0"/>
              <a:t>11/19/2022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7A420-43F3-4A17-AF4E-8BF50525374E}" type="slidenum">
              <a:rPr lang="en-US" smtClean="0"/>
              <a:t>‹#›</a:t>
            </a:fld>
            <a:endParaRPr lang="en-US"/>
          </a:p>
        </p:txBody>
      </p:sp>
    </p:spTree>
    <p:extLst>
      <p:ext uri="{BB962C8B-B14F-4D97-AF65-F5344CB8AC3E}">
        <p14:creationId xmlns:p14="http://schemas.microsoft.com/office/powerpoint/2010/main" val="3821081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06FB49-BE51-4979-942B-25BA909EDBB4}" type="datetimeFigureOut">
              <a:rPr lang="en-US" smtClean="0"/>
              <a:t>11/19/2022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F7A420-43F3-4A17-AF4E-8BF50525374E}" type="slidenum">
              <a:rPr lang="en-US" smtClean="0"/>
              <a:t>‹#›</a:t>
            </a:fld>
            <a:endParaRPr lang="en-US"/>
          </a:p>
        </p:txBody>
      </p:sp>
    </p:spTree>
    <p:extLst>
      <p:ext uri="{BB962C8B-B14F-4D97-AF65-F5344CB8AC3E}">
        <p14:creationId xmlns:p14="http://schemas.microsoft.com/office/powerpoint/2010/main" val="4057118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06FB49-BE51-4979-942B-25BA909EDBB4}" type="datetimeFigureOut">
              <a:rPr lang="en-US" smtClean="0"/>
              <a:t>11/19/2022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F7A420-43F3-4A17-AF4E-8BF50525374E}" type="slidenum">
              <a:rPr lang="en-US" smtClean="0"/>
              <a:t>‹#›</a:t>
            </a:fld>
            <a:endParaRPr lang="en-US"/>
          </a:p>
        </p:txBody>
      </p:sp>
    </p:spTree>
    <p:extLst>
      <p:ext uri="{BB962C8B-B14F-4D97-AF65-F5344CB8AC3E}">
        <p14:creationId xmlns:p14="http://schemas.microsoft.com/office/powerpoint/2010/main" val="3435697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06FB49-BE51-4979-942B-25BA909EDBB4}" type="datetimeFigureOut">
              <a:rPr lang="en-US" smtClean="0"/>
              <a:t>11/19/2022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F7A420-43F3-4A17-AF4E-8BF50525374E}" type="slidenum">
              <a:rPr lang="en-US" smtClean="0"/>
              <a:t>‹#›</a:t>
            </a:fld>
            <a:endParaRPr lang="en-US"/>
          </a:p>
        </p:txBody>
      </p:sp>
    </p:spTree>
    <p:extLst>
      <p:ext uri="{BB962C8B-B14F-4D97-AF65-F5344CB8AC3E}">
        <p14:creationId xmlns:p14="http://schemas.microsoft.com/office/powerpoint/2010/main" val="16065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06FB49-BE51-4979-942B-25BA909EDBB4}" type="datetimeFigureOut">
              <a:rPr lang="en-US" smtClean="0"/>
              <a:t>11/19/2022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7A420-43F3-4A17-AF4E-8BF50525374E}" type="slidenum">
              <a:rPr lang="en-US" smtClean="0"/>
              <a:t>‹#›</a:t>
            </a:fld>
            <a:endParaRPr lang="en-US"/>
          </a:p>
        </p:txBody>
      </p:sp>
    </p:spTree>
    <p:extLst>
      <p:ext uri="{BB962C8B-B14F-4D97-AF65-F5344CB8AC3E}">
        <p14:creationId xmlns:p14="http://schemas.microsoft.com/office/powerpoint/2010/main" val="4036841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11/19/2022</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592151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06FB49-BE51-4979-942B-25BA909EDBB4}" type="datetimeFigureOut">
              <a:rPr lang="en-US" smtClean="0"/>
              <a:t>11/19/2022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7A420-43F3-4A17-AF4E-8BF50525374E}" type="slidenum">
              <a:rPr lang="en-US" smtClean="0"/>
              <a:t>‹#›</a:t>
            </a:fld>
            <a:endParaRPr lang="en-US"/>
          </a:p>
        </p:txBody>
      </p:sp>
    </p:spTree>
    <p:extLst>
      <p:ext uri="{BB962C8B-B14F-4D97-AF65-F5344CB8AC3E}">
        <p14:creationId xmlns:p14="http://schemas.microsoft.com/office/powerpoint/2010/main" val="3255971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06FB49-BE51-4979-942B-25BA909EDBB4}"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7A420-43F3-4A17-AF4E-8BF50525374E}" type="slidenum">
              <a:rPr lang="en-US" smtClean="0"/>
              <a:t>‹#›</a:t>
            </a:fld>
            <a:endParaRPr lang="en-US"/>
          </a:p>
        </p:txBody>
      </p:sp>
    </p:spTree>
    <p:extLst>
      <p:ext uri="{BB962C8B-B14F-4D97-AF65-F5344CB8AC3E}">
        <p14:creationId xmlns:p14="http://schemas.microsoft.com/office/powerpoint/2010/main" val="2025672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06FB49-BE51-4979-942B-25BA909EDBB4}"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7A420-43F3-4A17-AF4E-8BF50525374E}" type="slidenum">
              <a:rPr lang="en-US" smtClean="0"/>
              <a:t>‹#›</a:t>
            </a:fld>
            <a:endParaRPr lang="en-US"/>
          </a:p>
        </p:txBody>
      </p:sp>
    </p:spTree>
    <p:extLst>
      <p:ext uri="{BB962C8B-B14F-4D97-AF65-F5344CB8AC3E}">
        <p14:creationId xmlns:p14="http://schemas.microsoft.com/office/powerpoint/2010/main" val="2069557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64"/>
        <p:cNvGrpSpPr/>
        <p:nvPr/>
      </p:nvGrpSpPr>
      <p:grpSpPr>
        <a:xfrm>
          <a:off x="0" y="0"/>
          <a:ext cx="0" cy="0"/>
          <a:chOff x="0" y="0"/>
          <a:chExt cx="0" cy="0"/>
        </a:xfrm>
      </p:grpSpPr>
      <p:sp>
        <p:nvSpPr>
          <p:cNvPr id="65" name="Google Shape;65;p14"/>
          <p:cNvSpPr/>
          <p:nvPr/>
        </p:nvSpPr>
        <p:spPr>
          <a:xfrm>
            <a:off x="-167" y="0"/>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66" name="Google Shape;66;p14"/>
          <p:cNvSpPr txBox="1">
            <a:spLocks noGrp="1"/>
          </p:cNvSpPr>
          <p:nvPr>
            <p:ph type="ctrTitle"/>
          </p:nvPr>
        </p:nvSpPr>
        <p:spPr>
          <a:xfrm>
            <a:off x="415600" y="719633"/>
            <a:ext cx="11360800" cy="171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67" name="Google Shape;67;p14"/>
          <p:cNvSpPr txBox="1">
            <a:spLocks noGrp="1"/>
          </p:cNvSpPr>
          <p:nvPr>
            <p:ph type="subTitle" idx="1"/>
          </p:nvPr>
        </p:nvSpPr>
        <p:spPr>
          <a:xfrm>
            <a:off x="415600" y="2504747"/>
            <a:ext cx="5656800" cy="984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2"/>
              </a:buClr>
              <a:buSzPts val="1600"/>
              <a:buNone/>
              <a:defRPr sz="2100">
                <a:solidFill>
                  <a:schemeClr val="lt2"/>
                </a:solidFill>
              </a:defRPr>
            </a:lvl1pPr>
            <a:lvl2pPr lvl="1" algn="l">
              <a:lnSpc>
                <a:spcPct val="100000"/>
              </a:lnSpc>
              <a:spcBef>
                <a:spcPts val="0"/>
              </a:spcBef>
              <a:spcAft>
                <a:spcPts val="0"/>
              </a:spcAft>
              <a:buClr>
                <a:schemeClr val="lt2"/>
              </a:buClr>
              <a:buSzPts val="1600"/>
              <a:buNone/>
              <a:defRPr sz="2100">
                <a:solidFill>
                  <a:schemeClr val="lt2"/>
                </a:solidFill>
              </a:defRPr>
            </a:lvl2pPr>
            <a:lvl3pPr lvl="2" algn="l">
              <a:lnSpc>
                <a:spcPct val="100000"/>
              </a:lnSpc>
              <a:spcBef>
                <a:spcPts val="0"/>
              </a:spcBef>
              <a:spcAft>
                <a:spcPts val="0"/>
              </a:spcAft>
              <a:buClr>
                <a:schemeClr val="lt2"/>
              </a:buClr>
              <a:buSzPts val="1600"/>
              <a:buNone/>
              <a:defRPr sz="2100">
                <a:solidFill>
                  <a:schemeClr val="lt2"/>
                </a:solidFill>
              </a:defRPr>
            </a:lvl3pPr>
            <a:lvl4pPr lvl="3" algn="l">
              <a:lnSpc>
                <a:spcPct val="100000"/>
              </a:lnSpc>
              <a:spcBef>
                <a:spcPts val="0"/>
              </a:spcBef>
              <a:spcAft>
                <a:spcPts val="0"/>
              </a:spcAft>
              <a:buClr>
                <a:schemeClr val="lt2"/>
              </a:buClr>
              <a:buSzPts val="1600"/>
              <a:buNone/>
              <a:defRPr sz="2100">
                <a:solidFill>
                  <a:schemeClr val="lt2"/>
                </a:solidFill>
              </a:defRPr>
            </a:lvl4pPr>
            <a:lvl5pPr lvl="4" algn="l">
              <a:lnSpc>
                <a:spcPct val="100000"/>
              </a:lnSpc>
              <a:spcBef>
                <a:spcPts val="0"/>
              </a:spcBef>
              <a:spcAft>
                <a:spcPts val="0"/>
              </a:spcAft>
              <a:buClr>
                <a:schemeClr val="lt2"/>
              </a:buClr>
              <a:buSzPts val="1600"/>
              <a:buNone/>
              <a:defRPr sz="2100">
                <a:solidFill>
                  <a:schemeClr val="lt2"/>
                </a:solidFill>
              </a:defRPr>
            </a:lvl5pPr>
            <a:lvl6pPr lvl="5" algn="l">
              <a:lnSpc>
                <a:spcPct val="100000"/>
              </a:lnSpc>
              <a:spcBef>
                <a:spcPts val="0"/>
              </a:spcBef>
              <a:spcAft>
                <a:spcPts val="0"/>
              </a:spcAft>
              <a:buClr>
                <a:schemeClr val="lt2"/>
              </a:buClr>
              <a:buSzPts val="1600"/>
              <a:buNone/>
              <a:defRPr sz="2100">
                <a:solidFill>
                  <a:schemeClr val="lt2"/>
                </a:solidFill>
              </a:defRPr>
            </a:lvl6pPr>
            <a:lvl7pPr lvl="6" algn="l">
              <a:lnSpc>
                <a:spcPct val="100000"/>
              </a:lnSpc>
              <a:spcBef>
                <a:spcPts val="0"/>
              </a:spcBef>
              <a:spcAft>
                <a:spcPts val="0"/>
              </a:spcAft>
              <a:buClr>
                <a:schemeClr val="lt2"/>
              </a:buClr>
              <a:buSzPts val="1600"/>
              <a:buNone/>
              <a:defRPr sz="2100">
                <a:solidFill>
                  <a:schemeClr val="lt2"/>
                </a:solidFill>
              </a:defRPr>
            </a:lvl7pPr>
            <a:lvl8pPr lvl="7" algn="l">
              <a:lnSpc>
                <a:spcPct val="100000"/>
              </a:lnSpc>
              <a:spcBef>
                <a:spcPts val="0"/>
              </a:spcBef>
              <a:spcAft>
                <a:spcPts val="0"/>
              </a:spcAft>
              <a:buClr>
                <a:schemeClr val="lt2"/>
              </a:buClr>
              <a:buSzPts val="1600"/>
              <a:buNone/>
              <a:defRPr sz="2100">
                <a:solidFill>
                  <a:schemeClr val="lt2"/>
                </a:solidFill>
              </a:defRPr>
            </a:lvl8pPr>
            <a:lvl9pPr lvl="8" algn="l">
              <a:lnSpc>
                <a:spcPct val="100000"/>
              </a:lnSpc>
              <a:spcBef>
                <a:spcPts val="0"/>
              </a:spcBef>
              <a:spcAft>
                <a:spcPts val="0"/>
              </a:spcAft>
              <a:buClr>
                <a:schemeClr val="lt2"/>
              </a:buClr>
              <a:buSzPts val="1600"/>
              <a:buNone/>
              <a:defRPr sz="2100">
                <a:solidFill>
                  <a:schemeClr val="lt2"/>
                </a:solidFill>
              </a:defRPr>
            </a:lvl9pPr>
          </a:lstStyle>
          <a:p>
            <a:endParaRPr/>
          </a:p>
        </p:txBody>
      </p:sp>
      <p:sp>
        <p:nvSpPr>
          <p:cNvPr id="68" name="Google Shape;68;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
        <p:cNvGrpSpPr/>
        <p:nvPr/>
      </p:nvGrpSpPr>
      <p:grpSpPr>
        <a:xfrm>
          <a:off x="0" y="0"/>
          <a:ext cx="0" cy="0"/>
          <a:chOff x="0" y="0"/>
          <a:chExt cx="0" cy="0"/>
        </a:xfrm>
      </p:grpSpPr>
      <p:sp>
        <p:nvSpPr>
          <p:cNvPr id="70" name="Google Shape;70;p15"/>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71" name="Google Shape;71;p15"/>
          <p:cNvSpPr txBox="1">
            <a:spLocks noGrp="1"/>
          </p:cNvSpPr>
          <p:nvPr>
            <p:ph type="title"/>
          </p:nvPr>
        </p:nvSpPr>
        <p:spPr>
          <a:xfrm>
            <a:off x="415633" y="667900"/>
            <a:ext cx="11360800" cy="831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72" name="Google Shape;72;p15"/>
          <p:cNvSpPr txBox="1">
            <a:spLocks noGrp="1"/>
          </p:cNvSpPr>
          <p:nvPr>
            <p:ph type="body" idx="1"/>
          </p:nvPr>
        </p:nvSpPr>
        <p:spPr>
          <a:xfrm>
            <a:off x="415600" y="2007600"/>
            <a:ext cx="5333200" cy="4101600"/>
          </a:xfrm>
          <a:prstGeom prst="rect">
            <a:avLst/>
          </a:prstGeom>
          <a:noFill/>
          <a:ln>
            <a:noFill/>
          </a:ln>
        </p:spPr>
        <p:txBody>
          <a:bodyPr spcFirstLastPara="1" wrap="square" lIns="91425" tIns="91425" rIns="91425" bIns="91425" anchor="t" anchorCtr="0">
            <a:noAutofit/>
          </a:bodyPr>
          <a:lstStyle>
            <a:lvl1pPr marL="609585" lvl="0" indent="-414856" algn="l">
              <a:lnSpc>
                <a:spcPct val="115000"/>
              </a:lnSpc>
              <a:spcBef>
                <a:spcPts val="0"/>
              </a:spcBef>
              <a:spcAft>
                <a:spcPts val="0"/>
              </a:spcAft>
              <a:buSzPts val="1300"/>
              <a:buChar char="●"/>
              <a:defRPr/>
            </a:lvl1pPr>
            <a:lvl2pPr marL="1219170" lvl="1" indent="-397923" algn="l">
              <a:lnSpc>
                <a:spcPct val="115000"/>
              </a:lnSpc>
              <a:spcBef>
                <a:spcPts val="2133"/>
              </a:spcBef>
              <a:spcAft>
                <a:spcPts val="0"/>
              </a:spcAft>
              <a:buSzPts val="1100"/>
              <a:buChar char="○"/>
              <a:defRPr/>
            </a:lvl2pPr>
            <a:lvl3pPr marL="1828754" lvl="2" indent="-397923" algn="l">
              <a:lnSpc>
                <a:spcPct val="115000"/>
              </a:lnSpc>
              <a:spcBef>
                <a:spcPts val="2133"/>
              </a:spcBef>
              <a:spcAft>
                <a:spcPts val="0"/>
              </a:spcAft>
              <a:buSzPts val="1100"/>
              <a:buChar char="■"/>
              <a:defRPr/>
            </a:lvl3pPr>
            <a:lvl4pPr marL="2438339" lvl="3" indent="-397923" algn="l">
              <a:lnSpc>
                <a:spcPct val="115000"/>
              </a:lnSpc>
              <a:spcBef>
                <a:spcPts val="2133"/>
              </a:spcBef>
              <a:spcAft>
                <a:spcPts val="0"/>
              </a:spcAft>
              <a:buSzPts val="1100"/>
              <a:buChar char="●"/>
              <a:defRPr/>
            </a:lvl4pPr>
            <a:lvl5pPr marL="3047924" lvl="4" indent="-397923" algn="l">
              <a:lnSpc>
                <a:spcPct val="115000"/>
              </a:lnSpc>
              <a:spcBef>
                <a:spcPts val="2133"/>
              </a:spcBef>
              <a:spcAft>
                <a:spcPts val="0"/>
              </a:spcAft>
              <a:buSzPts val="1100"/>
              <a:buChar char="○"/>
              <a:defRPr/>
            </a:lvl5pPr>
            <a:lvl6pPr marL="3657509" lvl="5" indent="-397923" algn="l">
              <a:lnSpc>
                <a:spcPct val="115000"/>
              </a:lnSpc>
              <a:spcBef>
                <a:spcPts val="2133"/>
              </a:spcBef>
              <a:spcAft>
                <a:spcPts val="0"/>
              </a:spcAft>
              <a:buSzPts val="1100"/>
              <a:buChar char="■"/>
              <a:defRPr/>
            </a:lvl6pPr>
            <a:lvl7pPr marL="4267093" lvl="6" indent="-397923" algn="l">
              <a:lnSpc>
                <a:spcPct val="115000"/>
              </a:lnSpc>
              <a:spcBef>
                <a:spcPts val="2133"/>
              </a:spcBef>
              <a:spcAft>
                <a:spcPts val="0"/>
              </a:spcAft>
              <a:buSzPts val="1100"/>
              <a:buChar char="●"/>
              <a:defRPr/>
            </a:lvl7pPr>
            <a:lvl8pPr marL="4876678" lvl="7" indent="-397923" algn="l">
              <a:lnSpc>
                <a:spcPct val="115000"/>
              </a:lnSpc>
              <a:spcBef>
                <a:spcPts val="2133"/>
              </a:spcBef>
              <a:spcAft>
                <a:spcPts val="0"/>
              </a:spcAft>
              <a:buSzPts val="1100"/>
              <a:buChar char="○"/>
              <a:defRPr/>
            </a:lvl8pPr>
            <a:lvl9pPr marL="5486263" lvl="8" indent="-397923" algn="l">
              <a:lnSpc>
                <a:spcPct val="115000"/>
              </a:lnSpc>
              <a:spcBef>
                <a:spcPts val="2133"/>
              </a:spcBef>
              <a:spcAft>
                <a:spcPts val="2133"/>
              </a:spcAft>
              <a:buSzPts val="1100"/>
              <a:buChar char="■"/>
              <a:defRPr/>
            </a:lvl9pPr>
          </a:lstStyle>
          <a:p>
            <a:endParaRPr/>
          </a:p>
        </p:txBody>
      </p:sp>
      <p:sp>
        <p:nvSpPr>
          <p:cNvPr id="73" name="Google Shape;73;p15"/>
          <p:cNvSpPr txBox="1">
            <a:spLocks noGrp="1"/>
          </p:cNvSpPr>
          <p:nvPr>
            <p:ph type="body" idx="2"/>
          </p:nvPr>
        </p:nvSpPr>
        <p:spPr>
          <a:xfrm>
            <a:off x="6443200" y="2007600"/>
            <a:ext cx="5333200" cy="4101600"/>
          </a:xfrm>
          <a:prstGeom prst="rect">
            <a:avLst/>
          </a:prstGeom>
          <a:noFill/>
          <a:ln>
            <a:noFill/>
          </a:ln>
        </p:spPr>
        <p:txBody>
          <a:bodyPr spcFirstLastPara="1" wrap="square" lIns="91425" tIns="91425" rIns="91425" bIns="91425" anchor="t" anchorCtr="0">
            <a:noAutofit/>
          </a:bodyPr>
          <a:lstStyle>
            <a:lvl1pPr marL="609585" lvl="0" indent="-414856" algn="l">
              <a:lnSpc>
                <a:spcPct val="115000"/>
              </a:lnSpc>
              <a:spcBef>
                <a:spcPts val="0"/>
              </a:spcBef>
              <a:spcAft>
                <a:spcPts val="0"/>
              </a:spcAft>
              <a:buSzPts val="1300"/>
              <a:buChar char="●"/>
              <a:defRPr/>
            </a:lvl1pPr>
            <a:lvl2pPr marL="1219170" lvl="1" indent="-397923" algn="l">
              <a:lnSpc>
                <a:spcPct val="115000"/>
              </a:lnSpc>
              <a:spcBef>
                <a:spcPts val="2133"/>
              </a:spcBef>
              <a:spcAft>
                <a:spcPts val="0"/>
              </a:spcAft>
              <a:buSzPts val="1100"/>
              <a:buChar char="○"/>
              <a:defRPr/>
            </a:lvl2pPr>
            <a:lvl3pPr marL="1828754" lvl="2" indent="-397923" algn="l">
              <a:lnSpc>
                <a:spcPct val="115000"/>
              </a:lnSpc>
              <a:spcBef>
                <a:spcPts val="2133"/>
              </a:spcBef>
              <a:spcAft>
                <a:spcPts val="0"/>
              </a:spcAft>
              <a:buSzPts val="1100"/>
              <a:buChar char="■"/>
              <a:defRPr/>
            </a:lvl3pPr>
            <a:lvl4pPr marL="2438339" lvl="3" indent="-397923" algn="l">
              <a:lnSpc>
                <a:spcPct val="115000"/>
              </a:lnSpc>
              <a:spcBef>
                <a:spcPts val="2133"/>
              </a:spcBef>
              <a:spcAft>
                <a:spcPts val="0"/>
              </a:spcAft>
              <a:buSzPts val="1100"/>
              <a:buChar char="●"/>
              <a:defRPr/>
            </a:lvl4pPr>
            <a:lvl5pPr marL="3047924" lvl="4" indent="-397923" algn="l">
              <a:lnSpc>
                <a:spcPct val="115000"/>
              </a:lnSpc>
              <a:spcBef>
                <a:spcPts val="2133"/>
              </a:spcBef>
              <a:spcAft>
                <a:spcPts val="0"/>
              </a:spcAft>
              <a:buSzPts val="1100"/>
              <a:buChar char="○"/>
              <a:defRPr/>
            </a:lvl5pPr>
            <a:lvl6pPr marL="3657509" lvl="5" indent="-397923" algn="l">
              <a:lnSpc>
                <a:spcPct val="115000"/>
              </a:lnSpc>
              <a:spcBef>
                <a:spcPts val="2133"/>
              </a:spcBef>
              <a:spcAft>
                <a:spcPts val="0"/>
              </a:spcAft>
              <a:buSzPts val="1100"/>
              <a:buChar char="■"/>
              <a:defRPr/>
            </a:lvl6pPr>
            <a:lvl7pPr marL="4267093" lvl="6" indent="-397923" algn="l">
              <a:lnSpc>
                <a:spcPct val="115000"/>
              </a:lnSpc>
              <a:spcBef>
                <a:spcPts val="2133"/>
              </a:spcBef>
              <a:spcAft>
                <a:spcPts val="0"/>
              </a:spcAft>
              <a:buSzPts val="1100"/>
              <a:buChar char="●"/>
              <a:defRPr/>
            </a:lvl7pPr>
            <a:lvl8pPr marL="4876678" lvl="7" indent="-397923" algn="l">
              <a:lnSpc>
                <a:spcPct val="115000"/>
              </a:lnSpc>
              <a:spcBef>
                <a:spcPts val="2133"/>
              </a:spcBef>
              <a:spcAft>
                <a:spcPts val="0"/>
              </a:spcAft>
              <a:buSzPts val="1100"/>
              <a:buChar char="○"/>
              <a:defRPr/>
            </a:lvl8pPr>
            <a:lvl9pPr marL="5486263" lvl="8" indent="-397923" algn="l">
              <a:lnSpc>
                <a:spcPct val="115000"/>
              </a:lnSpc>
              <a:spcBef>
                <a:spcPts val="2133"/>
              </a:spcBef>
              <a:spcAft>
                <a:spcPts val="2133"/>
              </a:spcAft>
              <a:buSzPts val="1100"/>
              <a:buChar char="■"/>
              <a:defRPr/>
            </a:lvl9pPr>
          </a:lstStyle>
          <a:p>
            <a:endParaRPr/>
          </a:p>
        </p:txBody>
      </p:sp>
      <p:sp>
        <p:nvSpPr>
          <p:cNvPr id="74" name="Google Shape;74;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5"/>
        <p:cNvGrpSpPr/>
        <p:nvPr/>
      </p:nvGrpSpPr>
      <p:grpSpPr>
        <a:xfrm>
          <a:off x="0" y="0"/>
          <a:ext cx="0" cy="0"/>
          <a:chOff x="0" y="0"/>
          <a:chExt cx="0" cy="0"/>
        </a:xfrm>
      </p:grpSpPr>
      <p:sp>
        <p:nvSpPr>
          <p:cNvPr id="76" name="Google Shape;76;p16"/>
          <p:cNvSpPr/>
          <p:nvPr/>
        </p:nvSpPr>
        <p:spPr>
          <a:xfrm>
            <a:off x="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77" name="Google Shape;77;p16"/>
          <p:cNvSpPr txBox="1">
            <a:spLocks noGrp="1"/>
          </p:cNvSpPr>
          <p:nvPr>
            <p:ph type="title"/>
          </p:nvPr>
        </p:nvSpPr>
        <p:spPr>
          <a:xfrm>
            <a:off x="415067" y="667900"/>
            <a:ext cx="4939200" cy="2732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78" name="Google Shape;78;p16"/>
          <p:cNvSpPr txBox="1">
            <a:spLocks noGrp="1"/>
          </p:cNvSpPr>
          <p:nvPr>
            <p:ph type="subTitle" idx="1"/>
          </p:nvPr>
        </p:nvSpPr>
        <p:spPr>
          <a:xfrm>
            <a:off x="406400" y="3502300"/>
            <a:ext cx="4939200" cy="123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2"/>
              </a:buClr>
              <a:buSzPts val="1600"/>
              <a:buNone/>
              <a:defRPr sz="2100">
                <a:solidFill>
                  <a:schemeClr val="accent2"/>
                </a:solidFill>
              </a:defRPr>
            </a:lvl1pPr>
            <a:lvl2pPr lvl="1" algn="l">
              <a:lnSpc>
                <a:spcPct val="100000"/>
              </a:lnSpc>
              <a:spcBef>
                <a:spcPts val="0"/>
              </a:spcBef>
              <a:spcAft>
                <a:spcPts val="0"/>
              </a:spcAft>
              <a:buClr>
                <a:schemeClr val="accent2"/>
              </a:buClr>
              <a:buSzPts val="1600"/>
              <a:buNone/>
              <a:defRPr sz="2100">
                <a:solidFill>
                  <a:schemeClr val="accent2"/>
                </a:solidFill>
              </a:defRPr>
            </a:lvl2pPr>
            <a:lvl3pPr lvl="2" algn="l">
              <a:lnSpc>
                <a:spcPct val="100000"/>
              </a:lnSpc>
              <a:spcBef>
                <a:spcPts val="0"/>
              </a:spcBef>
              <a:spcAft>
                <a:spcPts val="0"/>
              </a:spcAft>
              <a:buClr>
                <a:schemeClr val="accent2"/>
              </a:buClr>
              <a:buSzPts val="1600"/>
              <a:buNone/>
              <a:defRPr sz="2100">
                <a:solidFill>
                  <a:schemeClr val="accent2"/>
                </a:solidFill>
              </a:defRPr>
            </a:lvl3pPr>
            <a:lvl4pPr lvl="3" algn="l">
              <a:lnSpc>
                <a:spcPct val="100000"/>
              </a:lnSpc>
              <a:spcBef>
                <a:spcPts val="0"/>
              </a:spcBef>
              <a:spcAft>
                <a:spcPts val="0"/>
              </a:spcAft>
              <a:buClr>
                <a:schemeClr val="accent2"/>
              </a:buClr>
              <a:buSzPts val="1600"/>
              <a:buNone/>
              <a:defRPr sz="2100">
                <a:solidFill>
                  <a:schemeClr val="accent2"/>
                </a:solidFill>
              </a:defRPr>
            </a:lvl4pPr>
            <a:lvl5pPr lvl="4" algn="l">
              <a:lnSpc>
                <a:spcPct val="100000"/>
              </a:lnSpc>
              <a:spcBef>
                <a:spcPts val="0"/>
              </a:spcBef>
              <a:spcAft>
                <a:spcPts val="0"/>
              </a:spcAft>
              <a:buClr>
                <a:schemeClr val="accent2"/>
              </a:buClr>
              <a:buSzPts val="1600"/>
              <a:buNone/>
              <a:defRPr sz="2100">
                <a:solidFill>
                  <a:schemeClr val="accent2"/>
                </a:solidFill>
              </a:defRPr>
            </a:lvl5pPr>
            <a:lvl6pPr lvl="5" algn="l">
              <a:lnSpc>
                <a:spcPct val="100000"/>
              </a:lnSpc>
              <a:spcBef>
                <a:spcPts val="0"/>
              </a:spcBef>
              <a:spcAft>
                <a:spcPts val="0"/>
              </a:spcAft>
              <a:buClr>
                <a:schemeClr val="accent2"/>
              </a:buClr>
              <a:buSzPts val="1600"/>
              <a:buNone/>
              <a:defRPr sz="2100">
                <a:solidFill>
                  <a:schemeClr val="accent2"/>
                </a:solidFill>
              </a:defRPr>
            </a:lvl6pPr>
            <a:lvl7pPr lvl="6" algn="l">
              <a:lnSpc>
                <a:spcPct val="100000"/>
              </a:lnSpc>
              <a:spcBef>
                <a:spcPts val="0"/>
              </a:spcBef>
              <a:spcAft>
                <a:spcPts val="0"/>
              </a:spcAft>
              <a:buClr>
                <a:schemeClr val="accent2"/>
              </a:buClr>
              <a:buSzPts val="1600"/>
              <a:buNone/>
              <a:defRPr sz="2100">
                <a:solidFill>
                  <a:schemeClr val="accent2"/>
                </a:solidFill>
              </a:defRPr>
            </a:lvl7pPr>
            <a:lvl8pPr lvl="7" algn="l">
              <a:lnSpc>
                <a:spcPct val="100000"/>
              </a:lnSpc>
              <a:spcBef>
                <a:spcPts val="0"/>
              </a:spcBef>
              <a:spcAft>
                <a:spcPts val="0"/>
              </a:spcAft>
              <a:buClr>
                <a:schemeClr val="accent2"/>
              </a:buClr>
              <a:buSzPts val="1600"/>
              <a:buNone/>
              <a:defRPr sz="2100">
                <a:solidFill>
                  <a:schemeClr val="accent2"/>
                </a:solidFill>
              </a:defRPr>
            </a:lvl8pPr>
            <a:lvl9pPr lvl="8" algn="l">
              <a:lnSpc>
                <a:spcPct val="100000"/>
              </a:lnSpc>
              <a:spcBef>
                <a:spcPts val="0"/>
              </a:spcBef>
              <a:spcAft>
                <a:spcPts val="0"/>
              </a:spcAft>
              <a:buClr>
                <a:schemeClr val="accent2"/>
              </a:buClr>
              <a:buSzPts val="1600"/>
              <a:buNone/>
              <a:defRPr sz="2100">
                <a:solidFill>
                  <a:schemeClr val="accent2"/>
                </a:solidFill>
              </a:defRPr>
            </a:lvl9pPr>
          </a:lstStyle>
          <a:p>
            <a:endParaRPr/>
          </a:p>
        </p:txBody>
      </p:sp>
      <p:sp>
        <p:nvSpPr>
          <p:cNvPr id="79" name="Google Shape;79;p16"/>
          <p:cNvSpPr txBox="1">
            <a:spLocks noGrp="1"/>
          </p:cNvSpPr>
          <p:nvPr>
            <p:ph type="body" idx="2"/>
          </p:nvPr>
        </p:nvSpPr>
        <p:spPr>
          <a:xfrm>
            <a:off x="6505367" y="667900"/>
            <a:ext cx="5272000" cy="5482000"/>
          </a:xfrm>
          <a:prstGeom prst="rect">
            <a:avLst/>
          </a:prstGeom>
          <a:noFill/>
          <a:ln>
            <a:noFill/>
          </a:ln>
        </p:spPr>
        <p:txBody>
          <a:bodyPr spcFirstLastPara="1" wrap="square" lIns="91425" tIns="91425" rIns="91425" bIns="91425" anchor="t" anchorCtr="0">
            <a:noAutofit/>
          </a:bodyPr>
          <a:lstStyle>
            <a:lvl1pPr marL="609585" lvl="0" indent="-414856" algn="l">
              <a:lnSpc>
                <a:spcPct val="115000"/>
              </a:lnSpc>
              <a:spcBef>
                <a:spcPts val="0"/>
              </a:spcBef>
              <a:spcAft>
                <a:spcPts val="0"/>
              </a:spcAft>
              <a:buSzPts val="1300"/>
              <a:buChar char="●"/>
              <a:defRPr/>
            </a:lvl1pPr>
            <a:lvl2pPr marL="1219170" lvl="1" indent="-397923" algn="l">
              <a:lnSpc>
                <a:spcPct val="115000"/>
              </a:lnSpc>
              <a:spcBef>
                <a:spcPts val="2133"/>
              </a:spcBef>
              <a:spcAft>
                <a:spcPts val="0"/>
              </a:spcAft>
              <a:buSzPts val="1100"/>
              <a:buChar char="○"/>
              <a:defRPr/>
            </a:lvl2pPr>
            <a:lvl3pPr marL="1828754" lvl="2" indent="-397923" algn="l">
              <a:lnSpc>
                <a:spcPct val="115000"/>
              </a:lnSpc>
              <a:spcBef>
                <a:spcPts val="2133"/>
              </a:spcBef>
              <a:spcAft>
                <a:spcPts val="0"/>
              </a:spcAft>
              <a:buSzPts val="1100"/>
              <a:buChar char="■"/>
              <a:defRPr/>
            </a:lvl3pPr>
            <a:lvl4pPr marL="2438339" lvl="3" indent="-397923" algn="l">
              <a:lnSpc>
                <a:spcPct val="115000"/>
              </a:lnSpc>
              <a:spcBef>
                <a:spcPts val="2133"/>
              </a:spcBef>
              <a:spcAft>
                <a:spcPts val="0"/>
              </a:spcAft>
              <a:buSzPts val="1100"/>
              <a:buChar char="●"/>
              <a:defRPr/>
            </a:lvl4pPr>
            <a:lvl5pPr marL="3047924" lvl="4" indent="-397923" algn="l">
              <a:lnSpc>
                <a:spcPct val="115000"/>
              </a:lnSpc>
              <a:spcBef>
                <a:spcPts val="2133"/>
              </a:spcBef>
              <a:spcAft>
                <a:spcPts val="0"/>
              </a:spcAft>
              <a:buSzPts val="1100"/>
              <a:buChar char="○"/>
              <a:defRPr/>
            </a:lvl5pPr>
            <a:lvl6pPr marL="3657509" lvl="5" indent="-397923" algn="l">
              <a:lnSpc>
                <a:spcPct val="115000"/>
              </a:lnSpc>
              <a:spcBef>
                <a:spcPts val="2133"/>
              </a:spcBef>
              <a:spcAft>
                <a:spcPts val="0"/>
              </a:spcAft>
              <a:buSzPts val="1100"/>
              <a:buChar char="■"/>
              <a:defRPr/>
            </a:lvl6pPr>
            <a:lvl7pPr marL="4267093" lvl="6" indent="-397923" algn="l">
              <a:lnSpc>
                <a:spcPct val="115000"/>
              </a:lnSpc>
              <a:spcBef>
                <a:spcPts val="2133"/>
              </a:spcBef>
              <a:spcAft>
                <a:spcPts val="0"/>
              </a:spcAft>
              <a:buSzPts val="1100"/>
              <a:buChar char="●"/>
              <a:defRPr/>
            </a:lvl7pPr>
            <a:lvl8pPr marL="4876678" lvl="7" indent="-397923" algn="l">
              <a:lnSpc>
                <a:spcPct val="115000"/>
              </a:lnSpc>
              <a:spcBef>
                <a:spcPts val="2133"/>
              </a:spcBef>
              <a:spcAft>
                <a:spcPts val="0"/>
              </a:spcAft>
              <a:buSzPts val="1100"/>
              <a:buChar char="○"/>
              <a:defRPr/>
            </a:lvl8pPr>
            <a:lvl9pPr marL="5486263" lvl="8" indent="-397923" algn="l">
              <a:lnSpc>
                <a:spcPct val="115000"/>
              </a:lnSpc>
              <a:spcBef>
                <a:spcPts val="2133"/>
              </a:spcBef>
              <a:spcAft>
                <a:spcPts val="2133"/>
              </a:spcAft>
              <a:buSzPts val="1100"/>
              <a:buChar char="■"/>
              <a:defRPr/>
            </a:lvl9pPr>
          </a:lstStyle>
          <a:p>
            <a:endParaRPr/>
          </a:p>
        </p:txBody>
      </p:sp>
      <p:sp>
        <p:nvSpPr>
          <p:cNvPr id="80" name="Google Shape;80;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sp>
        <p:nvSpPr>
          <p:cNvPr id="82" name="Google Shape;82;p17"/>
          <p:cNvSpPr/>
          <p:nvPr/>
        </p:nvSpPr>
        <p:spPr>
          <a:xfrm>
            <a:off x="0" y="0"/>
            <a:ext cx="50192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83" name="Google Shape;83;p17"/>
          <p:cNvSpPr txBox="1">
            <a:spLocks noGrp="1"/>
          </p:cNvSpPr>
          <p:nvPr>
            <p:ph type="title"/>
          </p:nvPr>
        </p:nvSpPr>
        <p:spPr>
          <a:xfrm>
            <a:off x="415633" y="667900"/>
            <a:ext cx="4170000" cy="2438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84" name="Google Shape;84;p17"/>
          <p:cNvSpPr txBox="1">
            <a:spLocks noGrp="1"/>
          </p:cNvSpPr>
          <p:nvPr>
            <p:ph type="body" idx="1"/>
          </p:nvPr>
        </p:nvSpPr>
        <p:spPr>
          <a:xfrm>
            <a:off x="415600" y="3187533"/>
            <a:ext cx="4170000" cy="3064000"/>
          </a:xfrm>
          <a:prstGeom prst="rect">
            <a:avLst/>
          </a:prstGeom>
          <a:noFill/>
          <a:ln>
            <a:noFill/>
          </a:ln>
        </p:spPr>
        <p:txBody>
          <a:bodyPr spcFirstLastPara="1" wrap="square" lIns="91425" tIns="91425" rIns="91425" bIns="91425" anchor="t" anchorCtr="0">
            <a:noAutofit/>
          </a:bodyPr>
          <a:lstStyle>
            <a:lvl1pPr marL="609585" lvl="0" indent="-414856" algn="l">
              <a:lnSpc>
                <a:spcPct val="115000"/>
              </a:lnSpc>
              <a:spcBef>
                <a:spcPts val="0"/>
              </a:spcBef>
              <a:spcAft>
                <a:spcPts val="0"/>
              </a:spcAft>
              <a:buClr>
                <a:schemeClr val="accent2"/>
              </a:buClr>
              <a:buSzPts val="1300"/>
              <a:buChar char="●"/>
              <a:defRPr>
                <a:solidFill>
                  <a:schemeClr val="accent2"/>
                </a:solidFill>
              </a:defRPr>
            </a:lvl1pPr>
            <a:lvl2pPr marL="1219170" lvl="1" indent="-397923" algn="l">
              <a:lnSpc>
                <a:spcPct val="115000"/>
              </a:lnSpc>
              <a:spcBef>
                <a:spcPts val="2133"/>
              </a:spcBef>
              <a:spcAft>
                <a:spcPts val="0"/>
              </a:spcAft>
              <a:buClr>
                <a:schemeClr val="accent2"/>
              </a:buClr>
              <a:buSzPts val="1100"/>
              <a:buChar char="○"/>
              <a:defRPr>
                <a:solidFill>
                  <a:schemeClr val="accent2"/>
                </a:solidFill>
              </a:defRPr>
            </a:lvl2pPr>
            <a:lvl3pPr marL="1828754" lvl="2" indent="-397923" algn="l">
              <a:lnSpc>
                <a:spcPct val="115000"/>
              </a:lnSpc>
              <a:spcBef>
                <a:spcPts val="2133"/>
              </a:spcBef>
              <a:spcAft>
                <a:spcPts val="0"/>
              </a:spcAft>
              <a:buClr>
                <a:schemeClr val="accent2"/>
              </a:buClr>
              <a:buSzPts val="1100"/>
              <a:buChar char="■"/>
              <a:defRPr>
                <a:solidFill>
                  <a:schemeClr val="accent2"/>
                </a:solidFill>
              </a:defRPr>
            </a:lvl3pPr>
            <a:lvl4pPr marL="2438339" lvl="3" indent="-397923" algn="l">
              <a:lnSpc>
                <a:spcPct val="115000"/>
              </a:lnSpc>
              <a:spcBef>
                <a:spcPts val="2133"/>
              </a:spcBef>
              <a:spcAft>
                <a:spcPts val="0"/>
              </a:spcAft>
              <a:buClr>
                <a:schemeClr val="accent2"/>
              </a:buClr>
              <a:buSzPts val="1100"/>
              <a:buChar char="●"/>
              <a:defRPr>
                <a:solidFill>
                  <a:schemeClr val="accent2"/>
                </a:solidFill>
              </a:defRPr>
            </a:lvl4pPr>
            <a:lvl5pPr marL="3047924" lvl="4" indent="-397923" algn="l">
              <a:lnSpc>
                <a:spcPct val="115000"/>
              </a:lnSpc>
              <a:spcBef>
                <a:spcPts val="2133"/>
              </a:spcBef>
              <a:spcAft>
                <a:spcPts val="0"/>
              </a:spcAft>
              <a:buClr>
                <a:schemeClr val="accent2"/>
              </a:buClr>
              <a:buSzPts val="1100"/>
              <a:buChar char="○"/>
              <a:defRPr>
                <a:solidFill>
                  <a:schemeClr val="accent2"/>
                </a:solidFill>
              </a:defRPr>
            </a:lvl5pPr>
            <a:lvl6pPr marL="3657509" lvl="5" indent="-397923" algn="l">
              <a:lnSpc>
                <a:spcPct val="115000"/>
              </a:lnSpc>
              <a:spcBef>
                <a:spcPts val="2133"/>
              </a:spcBef>
              <a:spcAft>
                <a:spcPts val="0"/>
              </a:spcAft>
              <a:buClr>
                <a:schemeClr val="accent2"/>
              </a:buClr>
              <a:buSzPts val="1100"/>
              <a:buChar char="■"/>
              <a:defRPr>
                <a:solidFill>
                  <a:schemeClr val="accent2"/>
                </a:solidFill>
              </a:defRPr>
            </a:lvl6pPr>
            <a:lvl7pPr marL="4267093" lvl="6" indent="-397923" algn="l">
              <a:lnSpc>
                <a:spcPct val="115000"/>
              </a:lnSpc>
              <a:spcBef>
                <a:spcPts val="2133"/>
              </a:spcBef>
              <a:spcAft>
                <a:spcPts val="0"/>
              </a:spcAft>
              <a:buClr>
                <a:schemeClr val="accent2"/>
              </a:buClr>
              <a:buSzPts val="1100"/>
              <a:buChar char="●"/>
              <a:defRPr>
                <a:solidFill>
                  <a:schemeClr val="accent2"/>
                </a:solidFill>
              </a:defRPr>
            </a:lvl7pPr>
            <a:lvl8pPr marL="4876678" lvl="7" indent="-397923" algn="l">
              <a:lnSpc>
                <a:spcPct val="115000"/>
              </a:lnSpc>
              <a:spcBef>
                <a:spcPts val="2133"/>
              </a:spcBef>
              <a:spcAft>
                <a:spcPts val="0"/>
              </a:spcAft>
              <a:buClr>
                <a:schemeClr val="accent2"/>
              </a:buClr>
              <a:buSzPts val="1100"/>
              <a:buChar char="○"/>
              <a:defRPr>
                <a:solidFill>
                  <a:schemeClr val="accent2"/>
                </a:solidFill>
              </a:defRPr>
            </a:lvl8pPr>
            <a:lvl9pPr marL="5486263" lvl="8" indent="-397923" algn="l">
              <a:lnSpc>
                <a:spcPct val="115000"/>
              </a:lnSpc>
              <a:spcBef>
                <a:spcPts val="2133"/>
              </a:spcBef>
              <a:spcAft>
                <a:spcPts val="2133"/>
              </a:spcAft>
              <a:buClr>
                <a:schemeClr val="accent2"/>
              </a:buClr>
              <a:buSzPts val="1100"/>
              <a:buChar char="■"/>
              <a:defRPr>
                <a:solidFill>
                  <a:schemeClr val="accent2"/>
                </a:solidFill>
              </a:defRPr>
            </a:lvl9pPr>
          </a:lstStyle>
          <a:p>
            <a:endParaRPr/>
          </a:p>
        </p:txBody>
      </p:sp>
      <p:sp>
        <p:nvSpPr>
          <p:cNvPr id="85" name="Google Shape;85;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86"/>
        <p:cNvGrpSpPr/>
        <p:nvPr/>
      </p:nvGrpSpPr>
      <p:grpSpPr>
        <a:xfrm>
          <a:off x="0" y="0"/>
          <a:ext cx="0" cy="0"/>
          <a:chOff x="0" y="0"/>
          <a:chExt cx="0" cy="0"/>
        </a:xfrm>
      </p:grpSpPr>
      <p:sp>
        <p:nvSpPr>
          <p:cNvPr id="87" name="Google Shape;87;p18"/>
          <p:cNvSpPr txBox="1">
            <a:spLocks noGrp="1"/>
          </p:cNvSpPr>
          <p:nvPr>
            <p:ph type="title" hasCustomPrompt="1"/>
          </p:nvPr>
        </p:nvSpPr>
        <p:spPr>
          <a:xfrm>
            <a:off x="415667" y="1108233"/>
            <a:ext cx="7113200" cy="1659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10000"/>
              <a:buNone/>
              <a:defRPr sz="13300">
                <a:solidFill>
                  <a:schemeClr val="lt1"/>
                </a:solidFill>
              </a:defRPr>
            </a:lvl1pPr>
            <a:lvl2pPr lvl="1" algn="l">
              <a:lnSpc>
                <a:spcPct val="100000"/>
              </a:lnSpc>
              <a:spcBef>
                <a:spcPts val="0"/>
              </a:spcBef>
              <a:spcAft>
                <a:spcPts val="0"/>
              </a:spcAft>
              <a:buClr>
                <a:schemeClr val="lt1"/>
              </a:buClr>
              <a:buSzPts val="10000"/>
              <a:buNone/>
              <a:defRPr sz="13300">
                <a:solidFill>
                  <a:schemeClr val="lt1"/>
                </a:solidFill>
              </a:defRPr>
            </a:lvl2pPr>
            <a:lvl3pPr lvl="2" algn="l">
              <a:lnSpc>
                <a:spcPct val="100000"/>
              </a:lnSpc>
              <a:spcBef>
                <a:spcPts val="0"/>
              </a:spcBef>
              <a:spcAft>
                <a:spcPts val="0"/>
              </a:spcAft>
              <a:buClr>
                <a:schemeClr val="lt1"/>
              </a:buClr>
              <a:buSzPts val="10000"/>
              <a:buNone/>
              <a:defRPr sz="13300">
                <a:solidFill>
                  <a:schemeClr val="lt1"/>
                </a:solidFill>
              </a:defRPr>
            </a:lvl3pPr>
            <a:lvl4pPr lvl="3" algn="l">
              <a:lnSpc>
                <a:spcPct val="100000"/>
              </a:lnSpc>
              <a:spcBef>
                <a:spcPts val="0"/>
              </a:spcBef>
              <a:spcAft>
                <a:spcPts val="0"/>
              </a:spcAft>
              <a:buClr>
                <a:schemeClr val="lt1"/>
              </a:buClr>
              <a:buSzPts val="10000"/>
              <a:buNone/>
              <a:defRPr sz="13300">
                <a:solidFill>
                  <a:schemeClr val="lt1"/>
                </a:solidFill>
              </a:defRPr>
            </a:lvl4pPr>
            <a:lvl5pPr lvl="4" algn="l">
              <a:lnSpc>
                <a:spcPct val="100000"/>
              </a:lnSpc>
              <a:spcBef>
                <a:spcPts val="0"/>
              </a:spcBef>
              <a:spcAft>
                <a:spcPts val="0"/>
              </a:spcAft>
              <a:buClr>
                <a:schemeClr val="lt1"/>
              </a:buClr>
              <a:buSzPts val="10000"/>
              <a:buNone/>
              <a:defRPr sz="13300">
                <a:solidFill>
                  <a:schemeClr val="lt1"/>
                </a:solidFill>
              </a:defRPr>
            </a:lvl5pPr>
            <a:lvl6pPr lvl="5" algn="l">
              <a:lnSpc>
                <a:spcPct val="100000"/>
              </a:lnSpc>
              <a:spcBef>
                <a:spcPts val="0"/>
              </a:spcBef>
              <a:spcAft>
                <a:spcPts val="0"/>
              </a:spcAft>
              <a:buClr>
                <a:schemeClr val="lt1"/>
              </a:buClr>
              <a:buSzPts val="10000"/>
              <a:buNone/>
              <a:defRPr sz="13300">
                <a:solidFill>
                  <a:schemeClr val="lt1"/>
                </a:solidFill>
              </a:defRPr>
            </a:lvl6pPr>
            <a:lvl7pPr lvl="6" algn="l">
              <a:lnSpc>
                <a:spcPct val="100000"/>
              </a:lnSpc>
              <a:spcBef>
                <a:spcPts val="0"/>
              </a:spcBef>
              <a:spcAft>
                <a:spcPts val="0"/>
              </a:spcAft>
              <a:buClr>
                <a:schemeClr val="lt1"/>
              </a:buClr>
              <a:buSzPts val="10000"/>
              <a:buNone/>
              <a:defRPr sz="13300">
                <a:solidFill>
                  <a:schemeClr val="lt1"/>
                </a:solidFill>
              </a:defRPr>
            </a:lvl7pPr>
            <a:lvl8pPr lvl="7" algn="l">
              <a:lnSpc>
                <a:spcPct val="100000"/>
              </a:lnSpc>
              <a:spcBef>
                <a:spcPts val="0"/>
              </a:spcBef>
              <a:spcAft>
                <a:spcPts val="0"/>
              </a:spcAft>
              <a:buClr>
                <a:schemeClr val="lt1"/>
              </a:buClr>
              <a:buSzPts val="10000"/>
              <a:buNone/>
              <a:defRPr sz="13300">
                <a:solidFill>
                  <a:schemeClr val="lt1"/>
                </a:solidFill>
              </a:defRPr>
            </a:lvl8pPr>
            <a:lvl9pPr lvl="8" algn="l">
              <a:lnSpc>
                <a:spcPct val="100000"/>
              </a:lnSpc>
              <a:spcBef>
                <a:spcPts val="0"/>
              </a:spcBef>
              <a:spcAft>
                <a:spcPts val="0"/>
              </a:spcAft>
              <a:buClr>
                <a:schemeClr val="lt1"/>
              </a:buClr>
              <a:buSzPts val="10000"/>
              <a:buNone/>
              <a:defRPr sz="13300">
                <a:solidFill>
                  <a:schemeClr val="lt1"/>
                </a:solidFill>
              </a:defRPr>
            </a:lvl9pPr>
          </a:lstStyle>
          <a:p>
            <a:r>
              <a:t>xx%</a:t>
            </a:r>
          </a:p>
        </p:txBody>
      </p:sp>
      <p:sp>
        <p:nvSpPr>
          <p:cNvPr id="88" name="Google Shape;88;p18"/>
          <p:cNvSpPr txBox="1">
            <a:spLocks noGrp="1"/>
          </p:cNvSpPr>
          <p:nvPr>
            <p:ph type="body" idx="1"/>
          </p:nvPr>
        </p:nvSpPr>
        <p:spPr>
          <a:xfrm>
            <a:off x="415600" y="2828567"/>
            <a:ext cx="7113200" cy="1256800"/>
          </a:xfrm>
          <a:prstGeom prst="rect">
            <a:avLst/>
          </a:prstGeom>
          <a:noFill/>
          <a:ln>
            <a:noFill/>
          </a:ln>
        </p:spPr>
        <p:txBody>
          <a:bodyPr spcFirstLastPara="1" wrap="square" lIns="91425" tIns="91425" rIns="91425" bIns="91425" anchor="t" anchorCtr="0">
            <a:noAutofit/>
          </a:bodyPr>
          <a:lstStyle>
            <a:lvl1pPr marL="609585" lvl="0" indent="-414856" algn="l">
              <a:lnSpc>
                <a:spcPct val="115000"/>
              </a:lnSpc>
              <a:spcBef>
                <a:spcPts val="0"/>
              </a:spcBef>
              <a:spcAft>
                <a:spcPts val="0"/>
              </a:spcAft>
              <a:buClr>
                <a:schemeClr val="accent2"/>
              </a:buClr>
              <a:buSzPts val="1300"/>
              <a:buChar char="●"/>
              <a:defRPr>
                <a:solidFill>
                  <a:schemeClr val="accent2"/>
                </a:solidFill>
              </a:defRPr>
            </a:lvl1pPr>
            <a:lvl2pPr marL="1219170" lvl="1" indent="-397923" algn="l">
              <a:lnSpc>
                <a:spcPct val="115000"/>
              </a:lnSpc>
              <a:spcBef>
                <a:spcPts val="2133"/>
              </a:spcBef>
              <a:spcAft>
                <a:spcPts val="0"/>
              </a:spcAft>
              <a:buClr>
                <a:schemeClr val="accent2"/>
              </a:buClr>
              <a:buSzPts val="1100"/>
              <a:buChar char="○"/>
              <a:defRPr>
                <a:solidFill>
                  <a:schemeClr val="accent2"/>
                </a:solidFill>
              </a:defRPr>
            </a:lvl2pPr>
            <a:lvl3pPr marL="1828754" lvl="2" indent="-397923" algn="l">
              <a:lnSpc>
                <a:spcPct val="115000"/>
              </a:lnSpc>
              <a:spcBef>
                <a:spcPts val="2133"/>
              </a:spcBef>
              <a:spcAft>
                <a:spcPts val="0"/>
              </a:spcAft>
              <a:buClr>
                <a:schemeClr val="accent2"/>
              </a:buClr>
              <a:buSzPts val="1100"/>
              <a:buChar char="■"/>
              <a:defRPr>
                <a:solidFill>
                  <a:schemeClr val="accent2"/>
                </a:solidFill>
              </a:defRPr>
            </a:lvl3pPr>
            <a:lvl4pPr marL="2438339" lvl="3" indent="-397923" algn="l">
              <a:lnSpc>
                <a:spcPct val="115000"/>
              </a:lnSpc>
              <a:spcBef>
                <a:spcPts val="2133"/>
              </a:spcBef>
              <a:spcAft>
                <a:spcPts val="0"/>
              </a:spcAft>
              <a:buClr>
                <a:schemeClr val="accent2"/>
              </a:buClr>
              <a:buSzPts val="1100"/>
              <a:buChar char="●"/>
              <a:defRPr>
                <a:solidFill>
                  <a:schemeClr val="accent2"/>
                </a:solidFill>
              </a:defRPr>
            </a:lvl4pPr>
            <a:lvl5pPr marL="3047924" lvl="4" indent="-397923" algn="l">
              <a:lnSpc>
                <a:spcPct val="115000"/>
              </a:lnSpc>
              <a:spcBef>
                <a:spcPts val="2133"/>
              </a:spcBef>
              <a:spcAft>
                <a:spcPts val="0"/>
              </a:spcAft>
              <a:buClr>
                <a:schemeClr val="accent2"/>
              </a:buClr>
              <a:buSzPts val="1100"/>
              <a:buChar char="○"/>
              <a:defRPr>
                <a:solidFill>
                  <a:schemeClr val="accent2"/>
                </a:solidFill>
              </a:defRPr>
            </a:lvl5pPr>
            <a:lvl6pPr marL="3657509" lvl="5" indent="-397923" algn="l">
              <a:lnSpc>
                <a:spcPct val="115000"/>
              </a:lnSpc>
              <a:spcBef>
                <a:spcPts val="2133"/>
              </a:spcBef>
              <a:spcAft>
                <a:spcPts val="0"/>
              </a:spcAft>
              <a:buClr>
                <a:schemeClr val="accent2"/>
              </a:buClr>
              <a:buSzPts val="1100"/>
              <a:buChar char="■"/>
              <a:defRPr>
                <a:solidFill>
                  <a:schemeClr val="accent2"/>
                </a:solidFill>
              </a:defRPr>
            </a:lvl6pPr>
            <a:lvl7pPr marL="4267093" lvl="6" indent="-397923" algn="l">
              <a:lnSpc>
                <a:spcPct val="115000"/>
              </a:lnSpc>
              <a:spcBef>
                <a:spcPts val="2133"/>
              </a:spcBef>
              <a:spcAft>
                <a:spcPts val="0"/>
              </a:spcAft>
              <a:buClr>
                <a:schemeClr val="accent2"/>
              </a:buClr>
              <a:buSzPts val="1100"/>
              <a:buChar char="●"/>
              <a:defRPr>
                <a:solidFill>
                  <a:schemeClr val="accent2"/>
                </a:solidFill>
              </a:defRPr>
            </a:lvl7pPr>
            <a:lvl8pPr marL="4876678" lvl="7" indent="-397923" algn="l">
              <a:lnSpc>
                <a:spcPct val="115000"/>
              </a:lnSpc>
              <a:spcBef>
                <a:spcPts val="2133"/>
              </a:spcBef>
              <a:spcAft>
                <a:spcPts val="0"/>
              </a:spcAft>
              <a:buClr>
                <a:schemeClr val="accent2"/>
              </a:buClr>
              <a:buSzPts val="1100"/>
              <a:buChar char="○"/>
              <a:defRPr>
                <a:solidFill>
                  <a:schemeClr val="accent2"/>
                </a:solidFill>
              </a:defRPr>
            </a:lvl8pPr>
            <a:lvl9pPr marL="5486263" lvl="8" indent="-397923" algn="l">
              <a:lnSpc>
                <a:spcPct val="115000"/>
              </a:lnSpc>
              <a:spcBef>
                <a:spcPts val="2133"/>
              </a:spcBef>
              <a:spcAft>
                <a:spcPts val="2133"/>
              </a:spcAft>
              <a:buClr>
                <a:schemeClr val="accent2"/>
              </a:buClr>
              <a:buSzPts val="1100"/>
              <a:buChar char="■"/>
              <a:defRPr>
                <a:solidFill>
                  <a:schemeClr val="accent2"/>
                </a:solidFill>
              </a:defRPr>
            </a:lvl9pPr>
          </a:lstStyle>
          <a:p>
            <a:endParaRPr/>
          </a:p>
        </p:txBody>
      </p:sp>
      <p:sp>
        <p:nvSpPr>
          <p:cNvPr id="89" name="Google Shape;89;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0"/>
        <p:cNvGrpSpPr/>
        <p:nvPr/>
      </p:nvGrpSpPr>
      <p:grpSpPr>
        <a:xfrm>
          <a:off x="0" y="0"/>
          <a:ext cx="0" cy="0"/>
          <a:chOff x="0" y="0"/>
          <a:chExt cx="0" cy="0"/>
        </a:xfrm>
      </p:grpSpPr>
      <p:sp>
        <p:nvSpPr>
          <p:cNvPr id="91" name="Google Shape;91;p19"/>
          <p:cNvSpPr/>
          <p:nvPr/>
        </p:nvSpPr>
        <p:spPr>
          <a:xfrm>
            <a:off x="0" y="0"/>
            <a:ext cx="5752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92" name="Google Shape;92;p19"/>
          <p:cNvSpPr/>
          <p:nvPr/>
        </p:nvSpPr>
        <p:spPr>
          <a:xfrm>
            <a:off x="1" y="58834"/>
            <a:ext cx="5751500" cy="5865833"/>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93" name="Google Shape;93;p19"/>
          <p:cNvSpPr/>
          <p:nvPr/>
        </p:nvSpPr>
        <p:spPr>
          <a:xfrm>
            <a:off x="-167" y="0"/>
            <a:ext cx="5755867" cy="58608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94" name="Google Shape;94;p19"/>
          <p:cNvSpPr txBox="1">
            <a:spLocks noGrp="1"/>
          </p:cNvSpPr>
          <p:nvPr>
            <p:ph type="title"/>
          </p:nvPr>
        </p:nvSpPr>
        <p:spPr>
          <a:xfrm>
            <a:off x="415633" y="667900"/>
            <a:ext cx="4942000" cy="334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95" name="Google Shape;95;p19"/>
          <p:cNvSpPr txBox="1">
            <a:spLocks noGrp="1"/>
          </p:cNvSpPr>
          <p:nvPr>
            <p:ph type="body" idx="1"/>
          </p:nvPr>
        </p:nvSpPr>
        <p:spPr>
          <a:xfrm>
            <a:off x="6192900" y="667900"/>
            <a:ext cx="5555200" cy="5464800"/>
          </a:xfrm>
          <a:prstGeom prst="rect">
            <a:avLst/>
          </a:prstGeom>
          <a:noFill/>
          <a:ln>
            <a:noFill/>
          </a:ln>
        </p:spPr>
        <p:txBody>
          <a:bodyPr spcFirstLastPara="1" wrap="square" lIns="91425" tIns="91425" rIns="91425" bIns="91425" anchor="t" anchorCtr="0">
            <a:noAutofit/>
          </a:bodyPr>
          <a:lstStyle>
            <a:lvl1pPr marL="609585" lvl="0" indent="-414856" algn="l">
              <a:lnSpc>
                <a:spcPct val="115000"/>
              </a:lnSpc>
              <a:spcBef>
                <a:spcPts val="0"/>
              </a:spcBef>
              <a:spcAft>
                <a:spcPts val="0"/>
              </a:spcAft>
              <a:buSzPts val="1300"/>
              <a:buChar char="●"/>
              <a:defRPr/>
            </a:lvl1pPr>
            <a:lvl2pPr marL="1219170" lvl="1" indent="-397923" algn="l">
              <a:lnSpc>
                <a:spcPct val="115000"/>
              </a:lnSpc>
              <a:spcBef>
                <a:spcPts val="2133"/>
              </a:spcBef>
              <a:spcAft>
                <a:spcPts val="0"/>
              </a:spcAft>
              <a:buSzPts val="1100"/>
              <a:buChar char="○"/>
              <a:defRPr/>
            </a:lvl2pPr>
            <a:lvl3pPr marL="1828754" lvl="2" indent="-397923" algn="l">
              <a:lnSpc>
                <a:spcPct val="115000"/>
              </a:lnSpc>
              <a:spcBef>
                <a:spcPts val="2133"/>
              </a:spcBef>
              <a:spcAft>
                <a:spcPts val="0"/>
              </a:spcAft>
              <a:buSzPts val="1100"/>
              <a:buChar char="■"/>
              <a:defRPr/>
            </a:lvl3pPr>
            <a:lvl4pPr marL="2438339" lvl="3" indent="-397923" algn="l">
              <a:lnSpc>
                <a:spcPct val="115000"/>
              </a:lnSpc>
              <a:spcBef>
                <a:spcPts val="2133"/>
              </a:spcBef>
              <a:spcAft>
                <a:spcPts val="0"/>
              </a:spcAft>
              <a:buSzPts val="1100"/>
              <a:buChar char="●"/>
              <a:defRPr/>
            </a:lvl4pPr>
            <a:lvl5pPr marL="3047924" lvl="4" indent="-397923" algn="l">
              <a:lnSpc>
                <a:spcPct val="115000"/>
              </a:lnSpc>
              <a:spcBef>
                <a:spcPts val="2133"/>
              </a:spcBef>
              <a:spcAft>
                <a:spcPts val="0"/>
              </a:spcAft>
              <a:buSzPts val="1100"/>
              <a:buChar char="○"/>
              <a:defRPr/>
            </a:lvl5pPr>
            <a:lvl6pPr marL="3657509" lvl="5" indent="-397923" algn="l">
              <a:lnSpc>
                <a:spcPct val="115000"/>
              </a:lnSpc>
              <a:spcBef>
                <a:spcPts val="2133"/>
              </a:spcBef>
              <a:spcAft>
                <a:spcPts val="0"/>
              </a:spcAft>
              <a:buSzPts val="1100"/>
              <a:buChar char="■"/>
              <a:defRPr/>
            </a:lvl6pPr>
            <a:lvl7pPr marL="4267093" lvl="6" indent="-397923" algn="l">
              <a:lnSpc>
                <a:spcPct val="115000"/>
              </a:lnSpc>
              <a:spcBef>
                <a:spcPts val="2133"/>
              </a:spcBef>
              <a:spcAft>
                <a:spcPts val="0"/>
              </a:spcAft>
              <a:buSzPts val="1100"/>
              <a:buChar char="●"/>
              <a:defRPr/>
            </a:lvl7pPr>
            <a:lvl8pPr marL="4876678" lvl="7" indent="-397923" algn="l">
              <a:lnSpc>
                <a:spcPct val="115000"/>
              </a:lnSpc>
              <a:spcBef>
                <a:spcPts val="2133"/>
              </a:spcBef>
              <a:spcAft>
                <a:spcPts val="0"/>
              </a:spcAft>
              <a:buSzPts val="1100"/>
              <a:buChar char="○"/>
              <a:defRPr/>
            </a:lvl8pPr>
            <a:lvl9pPr marL="5486263" lvl="8" indent="-397923" algn="l">
              <a:lnSpc>
                <a:spcPct val="115000"/>
              </a:lnSpc>
              <a:spcBef>
                <a:spcPts val="2133"/>
              </a:spcBef>
              <a:spcAft>
                <a:spcPts val="2133"/>
              </a:spcAft>
              <a:buSzPts val="1100"/>
              <a:buChar char="■"/>
              <a:defRPr/>
            </a:lvl9pPr>
          </a:lstStyle>
          <a:p>
            <a:endParaRPr/>
          </a:p>
        </p:txBody>
      </p:sp>
      <p:sp>
        <p:nvSpPr>
          <p:cNvPr id="96" name="Google Shape;96;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01"/>
        <p:cNvGrpSpPr/>
        <p:nvPr/>
      </p:nvGrpSpPr>
      <p:grpSpPr>
        <a:xfrm>
          <a:off x="0" y="0"/>
          <a:ext cx="0" cy="0"/>
          <a:chOff x="0" y="0"/>
          <a:chExt cx="0" cy="0"/>
        </a:xfrm>
      </p:grpSpPr>
      <p:sp>
        <p:nvSpPr>
          <p:cNvPr id="102" name="Google Shape;102;p21"/>
          <p:cNvSpPr/>
          <p:nvPr/>
        </p:nvSpPr>
        <p:spPr>
          <a:xfrm>
            <a:off x="0" y="64132"/>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03" name="Google Shape;103;p21"/>
          <p:cNvSpPr/>
          <p:nvPr/>
        </p:nvSpPr>
        <p:spPr>
          <a:xfrm>
            <a:off x="0" y="0"/>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04" name="Google Shape;104;p21"/>
          <p:cNvSpPr txBox="1">
            <a:spLocks noGrp="1"/>
          </p:cNvSpPr>
          <p:nvPr>
            <p:ph type="title"/>
          </p:nvPr>
        </p:nvSpPr>
        <p:spPr>
          <a:xfrm>
            <a:off x="415600" y="719633"/>
            <a:ext cx="11360800" cy="171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105" name="Google Shape;105;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11/19/2022</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5408533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415567" y="1064800"/>
            <a:ext cx="8330400" cy="472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108" name="Google Shape;108;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9"/>
        <p:cNvGrpSpPr/>
        <p:nvPr/>
      </p:nvGrpSpPr>
      <p:grpSpPr>
        <a:xfrm>
          <a:off x="0" y="0"/>
          <a:ext cx="0" cy="0"/>
          <a:chOff x="0" y="0"/>
          <a:chExt cx="0" cy="0"/>
        </a:xfrm>
      </p:grpSpPr>
      <p:sp>
        <p:nvSpPr>
          <p:cNvPr id="110" name="Google Shape;110;p23"/>
          <p:cNvSpPr/>
          <p:nvPr/>
        </p:nvSpPr>
        <p:spPr>
          <a:xfrm>
            <a:off x="0" y="5825333"/>
            <a:ext cx="12192000" cy="10324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111" name="Google Shape;111;p23"/>
          <p:cNvSpPr txBox="1">
            <a:spLocks noGrp="1"/>
          </p:cNvSpPr>
          <p:nvPr>
            <p:ph type="body" idx="1"/>
          </p:nvPr>
        </p:nvSpPr>
        <p:spPr>
          <a:xfrm>
            <a:off x="415600" y="6028533"/>
            <a:ext cx="10639200" cy="614000"/>
          </a:xfrm>
          <a:prstGeom prst="rect">
            <a:avLst/>
          </a:prstGeom>
          <a:noFill/>
          <a:ln>
            <a:noFill/>
          </a:ln>
        </p:spPr>
        <p:txBody>
          <a:bodyPr spcFirstLastPara="1" wrap="square" lIns="91425" tIns="91425" rIns="91425" bIns="91425" anchor="ctr" anchorCtr="0">
            <a:noAutofit/>
          </a:bodyPr>
          <a:lstStyle>
            <a:lvl1pPr marL="609585" lvl="0" indent="-304792" algn="l">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112" name="Google Shape;112;p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
        <p:nvSpPr>
          <p:cNvPr id="114" name="Google Shape;114;p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06FB49-BE51-4979-942B-25BA909EDBB4}" type="datetimeFigureOut">
              <a:rPr lang="en-US" smtClean="0"/>
              <a:t>11/19/2022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7A420-43F3-4A17-AF4E-8BF50525374E}" type="slidenum">
              <a:rPr lang="en-US" smtClean="0"/>
              <a:t>‹#›</a:t>
            </a:fld>
            <a:endParaRPr lang="en-US"/>
          </a:p>
        </p:txBody>
      </p:sp>
    </p:spTree>
    <p:extLst>
      <p:ext uri="{BB962C8B-B14F-4D97-AF65-F5344CB8AC3E}">
        <p14:creationId xmlns:p14="http://schemas.microsoft.com/office/powerpoint/2010/main" val="1486970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11/19/2022</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543711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11/19/2022</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122358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11/19/2022</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65484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11/19/2022</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176625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11/19/2022</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838072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11/19/2022</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834811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C5963">
            <a:alpha val="22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11/19/2022</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951344"/>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82" r:id="rId6"/>
    <p:sldLayoutId id="2147483787" r:id="rId7"/>
    <p:sldLayoutId id="2147483783" r:id="rId8"/>
    <p:sldLayoutId id="2147483784" r:id="rId9"/>
    <p:sldLayoutId id="2147483785" r:id="rId10"/>
    <p:sldLayoutId id="2147483786"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C5963">
            <a:alpha val="2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06FB49-BE51-4979-942B-25BA909EDBB4}" type="datetimeFigureOut">
              <a:rPr lang="en-US" smtClean="0"/>
              <a:t>11/19/2022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7A420-43F3-4A17-AF4E-8BF50525374E}" type="slidenum">
              <a:rPr lang="en-US" smtClean="0"/>
              <a:t>‹#›</a:t>
            </a:fld>
            <a:endParaRPr lang="en-US"/>
          </a:p>
        </p:txBody>
      </p:sp>
    </p:spTree>
    <p:extLst>
      <p:ext uri="{BB962C8B-B14F-4D97-AF65-F5344CB8AC3E}">
        <p14:creationId xmlns:p14="http://schemas.microsoft.com/office/powerpoint/2010/main" val="2803162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62" name="Google Shape;6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63" name="Google Shape;6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3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6" r:id="rId7"/>
    <p:sldLayoutId id="2147483667" r:id="rId8"/>
    <p:sldLayoutId id="2147483668" r:id="rId9"/>
    <p:sldLayoutId id="2147483669"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emf"/><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diagramLayout" Target="../diagrams/layout2.xml"/><Relationship Id="rId7" Type="http://schemas.openxmlformats.org/officeDocument/2006/relationships/image" Target="../media/image1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6.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diagramLayout" Target="../diagrams/layout4.xml"/><Relationship Id="rId7" Type="http://schemas.openxmlformats.org/officeDocument/2006/relationships/image" Target="../media/image15.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mailto:carol.creasey@clallamcountywa.gov" TargetMode="External"/><Relationship Id="rId2" Type="http://schemas.openxmlformats.org/officeDocument/2006/relationships/hyperlink" Target="https://vimeo.com/203968263#t=NaNs"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7699" y="871758"/>
            <a:ext cx="5356567" cy="3871143"/>
          </a:xfrm>
        </p:spPr>
        <p:txBody>
          <a:bodyPr vert="horz" lIns="91440" tIns="45720" rIns="91440" bIns="45720" rtlCol="0">
            <a:noAutofit/>
          </a:bodyPr>
          <a:lstStyle/>
          <a:p>
            <a:r>
              <a:rPr lang="en-US" sz="3600" b="1" dirty="0">
                <a:ea typeface="+mj-lt"/>
                <a:cs typeface="+mj-lt"/>
              </a:rPr>
              <a:t>Dungeness Reservoir Construction:  Building Climate Resilience in the Dungeness Community</a:t>
            </a:r>
          </a:p>
        </p:txBody>
      </p:sp>
      <p:sp>
        <p:nvSpPr>
          <p:cNvPr id="3" name="Subtitle 2"/>
          <p:cNvSpPr>
            <a:spLocks noGrp="1"/>
          </p:cNvSpPr>
          <p:nvPr>
            <p:ph type="subTitle" idx="1"/>
          </p:nvPr>
        </p:nvSpPr>
        <p:spPr>
          <a:xfrm>
            <a:off x="2463740" y="4698522"/>
            <a:ext cx="3744034" cy="1207698"/>
          </a:xfrm>
        </p:spPr>
        <p:txBody>
          <a:bodyPr vert="horz" lIns="91440" tIns="45720" rIns="91440" bIns="45720" rtlCol="0">
            <a:normAutofit fontScale="77500" lnSpcReduction="20000"/>
          </a:bodyPr>
          <a:lstStyle/>
          <a:p>
            <a:r>
              <a:rPr lang="en-US" sz="2800" dirty="0">
                <a:cs typeface="Calibri"/>
              </a:rPr>
              <a:t>FEMA HMGP Application</a:t>
            </a:r>
          </a:p>
          <a:p>
            <a:r>
              <a:rPr lang="en-US" sz="2800" dirty="0">
                <a:cs typeface="Calibri"/>
              </a:rPr>
              <a:t>November 7, 2022</a:t>
            </a:r>
          </a:p>
        </p:txBody>
      </p:sp>
      <p:cxnSp>
        <p:nvCxnSpPr>
          <p:cNvPr id="21" name="Straight Connector 2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7CC41EB-2D81-4303-9171-6401B388BA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AFBCD8E-9850-4D2C-8C3F-180434B74E20}"/>
              </a:ext>
            </a:extLst>
          </p:cNvPr>
          <p:cNvPicPr>
            <a:picLocks noChangeAspect="1"/>
          </p:cNvPicPr>
          <p:nvPr/>
        </p:nvPicPr>
        <p:blipFill rotWithShape="1">
          <a:blip r:embed="rId2"/>
          <a:srcRect l="20242" r="25539" b="2"/>
          <a:stretch/>
        </p:blipFill>
        <p:spPr>
          <a:xfrm>
            <a:off x="6515100" y="10"/>
            <a:ext cx="5676900" cy="6857990"/>
          </a:xfrm>
          <a:prstGeom prst="rect">
            <a:avLst/>
          </a:prstGeom>
        </p:spPr>
      </p:pic>
      <p:pic>
        <p:nvPicPr>
          <p:cNvPr id="5" name="Picture 5" descr="A picture containing text, clipart&#10;&#10;Description automatically generated">
            <a:extLst>
              <a:ext uri="{FF2B5EF4-FFF2-40B4-BE49-F238E27FC236}">
                <a16:creationId xmlns:a16="http://schemas.microsoft.com/office/drawing/2014/main" id="{AB84A119-4D6F-41FC-BBEF-F9E1C206AEFB}"/>
              </a:ext>
            </a:extLst>
          </p:cNvPr>
          <p:cNvPicPr>
            <a:picLocks noChangeAspect="1"/>
          </p:cNvPicPr>
          <p:nvPr/>
        </p:nvPicPr>
        <p:blipFill>
          <a:blip r:embed="rId3"/>
          <a:stretch>
            <a:fillRect/>
          </a:stretch>
        </p:blipFill>
        <p:spPr>
          <a:xfrm>
            <a:off x="867134" y="4698521"/>
            <a:ext cx="1428750" cy="13716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9" name="Straight Connector 25">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27">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3" name="Rectangle 29">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42ECDEA-5ECD-4D4C-BC47-9D99C4C5FCB5}"/>
              </a:ext>
            </a:extLst>
          </p:cNvPr>
          <p:cNvSpPr>
            <a:spLocks noGrp="1"/>
          </p:cNvSpPr>
          <p:nvPr>
            <p:ph type="title"/>
          </p:nvPr>
        </p:nvSpPr>
        <p:spPr>
          <a:xfrm>
            <a:off x="626721" y="870596"/>
            <a:ext cx="3708438" cy="3747820"/>
          </a:xfrm>
        </p:spPr>
        <p:txBody>
          <a:bodyPr vert="horz" lIns="91440" tIns="45720" rIns="91440" bIns="45720" rtlCol="0" anchor="t">
            <a:normAutofit/>
          </a:bodyPr>
          <a:lstStyle/>
          <a:p>
            <a:r>
              <a:rPr lang="en-US" sz="3600" dirty="0"/>
              <a:t>DROUGHT in Washington state</a:t>
            </a:r>
            <a:br>
              <a:rPr lang="en-US" sz="3600" dirty="0"/>
            </a:br>
            <a:r>
              <a:rPr lang="en-US" sz="2800" dirty="0"/>
              <a:t>(</a:t>
            </a:r>
            <a:r>
              <a:rPr lang="en-US" sz="2800" dirty="0" err="1"/>
              <a:t>IncludinG</a:t>
            </a:r>
            <a:r>
              <a:rPr lang="en-US" sz="2800" dirty="0"/>
              <a:t> the Dungeness </a:t>
            </a:r>
            <a:r>
              <a:rPr lang="en-US" sz="2800" dirty="0" err="1"/>
              <a:t>WaTershed</a:t>
            </a:r>
            <a:r>
              <a:rPr lang="en-US" sz="2800" dirty="0"/>
              <a:t>)</a:t>
            </a:r>
          </a:p>
        </p:txBody>
      </p:sp>
      <p:cxnSp>
        <p:nvCxnSpPr>
          <p:cNvPr id="40" name="Straight Connector 31">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33">
            <a:extLst>
              <a:ext uri="{FF2B5EF4-FFF2-40B4-BE49-F238E27FC236}">
                <a16:creationId xmlns:a16="http://schemas.microsoft.com/office/drawing/2014/main" id="{D7CC41EB-2D81-4303-9171-6401B388BA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885"/>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Table 5">
            <a:extLst>
              <a:ext uri="{FF2B5EF4-FFF2-40B4-BE49-F238E27FC236}">
                <a16:creationId xmlns:a16="http://schemas.microsoft.com/office/drawing/2014/main" id="{177EDFD3-CB86-4BCE-85DC-6C0D9BB36458}"/>
              </a:ext>
            </a:extLst>
          </p:cNvPr>
          <p:cNvGraphicFramePr>
            <a:graphicFrameLocks noGrp="1"/>
          </p:cNvGraphicFramePr>
          <p:nvPr>
            <p:extLst>
              <p:ext uri="{D42A27DB-BD31-4B8C-83A1-F6EECF244321}">
                <p14:modId xmlns:p14="http://schemas.microsoft.com/office/powerpoint/2010/main" val="72446744"/>
              </p:ext>
            </p:extLst>
          </p:nvPr>
        </p:nvGraphicFramePr>
        <p:xfrm>
          <a:off x="4368810" y="807321"/>
          <a:ext cx="7023090" cy="5244144"/>
        </p:xfrm>
        <a:graphic>
          <a:graphicData uri="http://schemas.openxmlformats.org/drawingml/2006/table">
            <a:tbl>
              <a:tblPr firstRow="1" bandRow="1">
                <a:tableStyleId>{1FECB4D8-DB02-4DC6-A0A2-4F2EBAE1DC90}</a:tableStyleId>
              </a:tblPr>
              <a:tblGrid>
                <a:gridCol w="2831987">
                  <a:extLst>
                    <a:ext uri="{9D8B030D-6E8A-4147-A177-3AD203B41FA5}">
                      <a16:colId xmlns:a16="http://schemas.microsoft.com/office/drawing/2014/main" val="2005511619"/>
                    </a:ext>
                  </a:extLst>
                </a:gridCol>
                <a:gridCol w="4191103">
                  <a:extLst>
                    <a:ext uri="{9D8B030D-6E8A-4147-A177-3AD203B41FA5}">
                      <a16:colId xmlns:a16="http://schemas.microsoft.com/office/drawing/2014/main" val="3705915259"/>
                    </a:ext>
                  </a:extLst>
                </a:gridCol>
              </a:tblGrid>
              <a:tr h="529536">
                <a:tc>
                  <a:txBody>
                    <a:bodyPr/>
                    <a:lstStyle/>
                    <a:p>
                      <a:r>
                        <a:rPr lang="en-US" sz="1800" cap="all" spc="150" dirty="0"/>
                        <a:t>Drought Year</a:t>
                      </a:r>
                    </a:p>
                  </a:txBody>
                  <a:tcPr marL="111783" marR="111783" marT="111783" marB="111783"/>
                </a:tc>
                <a:tc>
                  <a:txBody>
                    <a:bodyPr/>
                    <a:lstStyle/>
                    <a:p>
                      <a:r>
                        <a:rPr lang="en-US" sz="1800" cap="all" spc="150" dirty="0"/>
                        <a:t>Type of Drought</a:t>
                      </a:r>
                    </a:p>
                  </a:txBody>
                  <a:tcPr marL="111783" marR="111783" marT="111783" marB="111783">
                    <a:solidFill>
                      <a:srgbClr val="596781"/>
                    </a:solidFill>
                  </a:tcPr>
                </a:tc>
                <a:extLst>
                  <a:ext uri="{0D108BD9-81ED-4DB2-BD59-A6C34878D82A}">
                    <a16:rowId xmlns:a16="http://schemas.microsoft.com/office/drawing/2014/main" val="1443548287"/>
                  </a:ext>
                </a:extLst>
              </a:tr>
              <a:tr h="586271">
                <a:tc>
                  <a:txBody>
                    <a:bodyPr/>
                    <a:lstStyle/>
                    <a:p>
                      <a:r>
                        <a:rPr lang="en-US" sz="2400" cap="none" spc="0" dirty="0"/>
                        <a:t>2001</a:t>
                      </a:r>
                    </a:p>
                  </a:txBody>
                  <a:tcPr marL="111783" marR="111783" marT="111783" marB="111783">
                    <a:solidFill>
                      <a:srgbClr val="EAEBED"/>
                    </a:solidFill>
                  </a:tcPr>
                </a:tc>
                <a:tc>
                  <a:txBody>
                    <a:bodyPr/>
                    <a:lstStyle/>
                    <a:p>
                      <a:r>
                        <a:rPr lang="en-US" sz="2400" cap="none" spc="0" dirty="0"/>
                        <a:t>Low winter precipitation</a:t>
                      </a:r>
                    </a:p>
                  </a:txBody>
                  <a:tcPr marL="111783" marR="111783" marT="111783" marB="111783"/>
                </a:tc>
                <a:extLst>
                  <a:ext uri="{0D108BD9-81ED-4DB2-BD59-A6C34878D82A}">
                    <a16:rowId xmlns:a16="http://schemas.microsoft.com/office/drawing/2014/main" val="1062425939"/>
                  </a:ext>
                </a:extLst>
              </a:tr>
              <a:tr h="586271">
                <a:tc>
                  <a:txBody>
                    <a:bodyPr/>
                    <a:lstStyle/>
                    <a:p>
                      <a:r>
                        <a:rPr lang="en-US" sz="2400" cap="none" spc="0" dirty="0"/>
                        <a:t>2003</a:t>
                      </a:r>
                    </a:p>
                  </a:txBody>
                  <a:tcPr marL="111783" marR="111783" marT="111783" marB="111783"/>
                </a:tc>
                <a:tc>
                  <a:txBody>
                    <a:bodyPr/>
                    <a:lstStyle/>
                    <a:p>
                      <a:pPr lvl="0" algn="l">
                        <a:lnSpc>
                          <a:spcPct val="100000"/>
                        </a:lnSpc>
                        <a:spcBef>
                          <a:spcPts val="0"/>
                        </a:spcBef>
                        <a:spcAft>
                          <a:spcPts val="0"/>
                        </a:spcAft>
                        <a:buNone/>
                      </a:pPr>
                      <a:r>
                        <a:rPr lang="en-US" sz="2400" u="none" strike="noStrike" cap="none" spc="0" noProof="0" dirty="0"/>
                        <a:t>Dry summer</a:t>
                      </a:r>
                    </a:p>
                  </a:txBody>
                  <a:tcPr marL="111783" marR="111783" marT="111783" marB="111783"/>
                </a:tc>
                <a:extLst>
                  <a:ext uri="{0D108BD9-81ED-4DB2-BD59-A6C34878D82A}">
                    <a16:rowId xmlns:a16="http://schemas.microsoft.com/office/drawing/2014/main" val="340324889"/>
                  </a:ext>
                </a:extLst>
              </a:tr>
              <a:tr h="586271">
                <a:tc>
                  <a:txBody>
                    <a:bodyPr/>
                    <a:lstStyle/>
                    <a:p>
                      <a:r>
                        <a:rPr lang="en-US" sz="2400" cap="none" spc="0" dirty="0"/>
                        <a:t>2005</a:t>
                      </a:r>
                    </a:p>
                  </a:txBody>
                  <a:tcPr marL="111783" marR="111783" marT="111783" marB="111783"/>
                </a:tc>
                <a:tc>
                  <a:txBody>
                    <a:bodyPr/>
                    <a:lstStyle/>
                    <a:p>
                      <a:r>
                        <a:rPr lang="en-US" sz="2400" cap="none" spc="0" dirty="0"/>
                        <a:t>Warm winter temperatures</a:t>
                      </a:r>
                    </a:p>
                  </a:txBody>
                  <a:tcPr marL="111783" marR="111783" marT="111783" marB="111783"/>
                </a:tc>
                <a:extLst>
                  <a:ext uri="{0D108BD9-81ED-4DB2-BD59-A6C34878D82A}">
                    <a16:rowId xmlns:a16="http://schemas.microsoft.com/office/drawing/2014/main" val="660622602"/>
                  </a:ext>
                </a:extLst>
              </a:tr>
              <a:tr h="586271">
                <a:tc>
                  <a:txBody>
                    <a:bodyPr/>
                    <a:lstStyle/>
                    <a:p>
                      <a:pPr marL="0" lvl="0" algn="l" defTabSz="914400" rtl="0" eaLnBrk="1" latinLnBrk="0" hangingPunct="1">
                        <a:buNone/>
                      </a:pPr>
                      <a:r>
                        <a:rPr lang="en-US" sz="2400" kern="1200" cap="none" spc="0" dirty="0"/>
                        <a:t>2009*</a:t>
                      </a:r>
                    </a:p>
                  </a:txBody>
                  <a:tcPr marL="111783" marR="111783" marT="111783" marB="111783"/>
                </a:tc>
                <a:tc>
                  <a:txBody>
                    <a:bodyPr/>
                    <a:lstStyle/>
                    <a:p>
                      <a:pPr marL="0" lvl="0" algn="l" defTabSz="914400" rtl="0" eaLnBrk="1" latinLnBrk="0" hangingPunct="1">
                        <a:buNone/>
                      </a:pPr>
                      <a:r>
                        <a:rPr lang="en-US" sz="2400" kern="1200" cap="none" spc="0" dirty="0"/>
                        <a:t>Low winter precipitation</a:t>
                      </a:r>
                    </a:p>
                  </a:txBody>
                  <a:tcPr marL="111783" marR="111783" marT="111783" marB="111783"/>
                </a:tc>
                <a:extLst>
                  <a:ext uri="{0D108BD9-81ED-4DB2-BD59-A6C34878D82A}">
                    <a16:rowId xmlns:a16="http://schemas.microsoft.com/office/drawing/2014/main" val="3938588606"/>
                  </a:ext>
                </a:extLst>
              </a:tr>
              <a:tr h="586271">
                <a:tc>
                  <a:txBody>
                    <a:bodyPr/>
                    <a:lstStyle/>
                    <a:p>
                      <a:r>
                        <a:rPr lang="en-US" sz="2400" cap="none" spc="0" dirty="0"/>
                        <a:t>2015</a:t>
                      </a:r>
                    </a:p>
                  </a:txBody>
                  <a:tcPr marL="111783" marR="111783" marT="111783" marB="111783"/>
                </a:tc>
                <a:tc>
                  <a:txBody>
                    <a:bodyPr/>
                    <a:lstStyle/>
                    <a:p>
                      <a:r>
                        <a:rPr lang="en-US" sz="2400" cap="none" spc="0" dirty="0"/>
                        <a:t>Warm winter temperatures</a:t>
                      </a:r>
                    </a:p>
                  </a:txBody>
                  <a:tcPr marL="111783" marR="111783" marT="111783" marB="111783"/>
                </a:tc>
                <a:extLst>
                  <a:ext uri="{0D108BD9-81ED-4DB2-BD59-A6C34878D82A}">
                    <a16:rowId xmlns:a16="http://schemas.microsoft.com/office/drawing/2014/main" val="961832902"/>
                  </a:ext>
                </a:extLst>
              </a:tr>
              <a:tr h="586271">
                <a:tc>
                  <a:txBody>
                    <a:bodyPr/>
                    <a:lstStyle/>
                    <a:p>
                      <a:pPr lvl="0">
                        <a:buNone/>
                      </a:pPr>
                      <a:r>
                        <a:rPr lang="en-US" sz="2400" cap="none" spc="0" dirty="0"/>
                        <a:t>2016*</a:t>
                      </a:r>
                    </a:p>
                  </a:txBody>
                  <a:tcPr marL="111783" marR="111783" marT="111783" marB="111783"/>
                </a:tc>
                <a:tc>
                  <a:txBody>
                    <a:bodyPr/>
                    <a:lstStyle/>
                    <a:p>
                      <a:pPr lvl="0">
                        <a:buNone/>
                      </a:pPr>
                      <a:r>
                        <a:rPr lang="en-US" sz="2400" cap="none" spc="0" dirty="0"/>
                        <a:t>Low winter precipitation</a:t>
                      </a:r>
                    </a:p>
                  </a:txBody>
                  <a:tcPr marL="111783" marR="111783" marT="111783" marB="111783"/>
                </a:tc>
                <a:extLst>
                  <a:ext uri="{0D108BD9-81ED-4DB2-BD59-A6C34878D82A}">
                    <a16:rowId xmlns:a16="http://schemas.microsoft.com/office/drawing/2014/main" val="4234515469"/>
                  </a:ext>
                </a:extLst>
              </a:tr>
              <a:tr h="586271">
                <a:tc>
                  <a:txBody>
                    <a:bodyPr/>
                    <a:lstStyle/>
                    <a:p>
                      <a:pPr lvl="0">
                        <a:buNone/>
                      </a:pPr>
                      <a:r>
                        <a:rPr lang="en-US" sz="2400" cap="none" spc="0" dirty="0"/>
                        <a:t>2019</a:t>
                      </a:r>
                    </a:p>
                  </a:txBody>
                  <a:tcPr marL="111783" marR="111783" marT="111783" marB="111783"/>
                </a:tc>
                <a:tc>
                  <a:txBody>
                    <a:bodyPr/>
                    <a:lstStyle/>
                    <a:p>
                      <a:pPr lvl="0">
                        <a:buNone/>
                      </a:pPr>
                      <a:r>
                        <a:rPr lang="en-US" sz="2400" cap="none" spc="0" dirty="0"/>
                        <a:t>Low winter precipitation</a:t>
                      </a:r>
                    </a:p>
                  </a:txBody>
                  <a:tcPr marL="111783" marR="111783" marT="111783" marB="111783"/>
                </a:tc>
                <a:extLst>
                  <a:ext uri="{0D108BD9-81ED-4DB2-BD59-A6C34878D82A}">
                    <a16:rowId xmlns:a16="http://schemas.microsoft.com/office/drawing/2014/main" val="55131479"/>
                  </a:ext>
                </a:extLst>
              </a:tr>
              <a:tr h="586271">
                <a:tc>
                  <a:txBody>
                    <a:bodyPr/>
                    <a:lstStyle/>
                    <a:p>
                      <a:pPr lvl="0">
                        <a:buNone/>
                      </a:pPr>
                      <a:r>
                        <a:rPr lang="en-US" sz="2400" cap="none" spc="0" dirty="0"/>
                        <a:t>2021</a:t>
                      </a:r>
                    </a:p>
                  </a:txBody>
                  <a:tcPr marL="111783" marR="111783" marT="111783" marB="111783"/>
                </a:tc>
                <a:tc>
                  <a:txBody>
                    <a:bodyPr/>
                    <a:lstStyle/>
                    <a:p>
                      <a:pPr lvl="0">
                        <a:buNone/>
                      </a:pPr>
                      <a:r>
                        <a:rPr lang="en-US" sz="2400" cap="none" spc="0" dirty="0"/>
                        <a:t>Dry summer</a:t>
                      </a:r>
                    </a:p>
                  </a:txBody>
                  <a:tcPr marL="111783" marR="111783" marT="111783" marB="111783"/>
                </a:tc>
                <a:extLst>
                  <a:ext uri="{0D108BD9-81ED-4DB2-BD59-A6C34878D82A}">
                    <a16:rowId xmlns:a16="http://schemas.microsoft.com/office/drawing/2014/main" val="4057370875"/>
                  </a:ext>
                </a:extLst>
              </a:tr>
            </a:tbl>
          </a:graphicData>
        </a:graphic>
      </p:graphicFrame>
      <p:sp>
        <p:nvSpPr>
          <p:cNvPr id="12" name="TextBox 11">
            <a:extLst>
              <a:ext uri="{FF2B5EF4-FFF2-40B4-BE49-F238E27FC236}">
                <a16:creationId xmlns:a16="http://schemas.microsoft.com/office/drawing/2014/main" id="{381A798C-5021-4EA4-94FD-FF95D6DC9E5D}"/>
              </a:ext>
            </a:extLst>
          </p:cNvPr>
          <p:cNvSpPr txBox="1"/>
          <p:nvPr/>
        </p:nvSpPr>
        <p:spPr>
          <a:xfrm>
            <a:off x="8002439" y="6420928"/>
            <a:ext cx="37783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*Dry year, no drought declaration</a:t>
            </a:r>
          </a:p>
        </p:txBody>
      </p:sp>
    </p:spTree>
    <p:extLst>
      <p:ext uri="{BB962C8B-B14F-4D97-AF65-F5344CB8AC3E}">
        <p14:creationId xmlns:p14="http://schemas.microsoft.com/office/powerpoint/2010/main" val="2804577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31962" y="186097"/>
            <a:ext cx="6827120" cy="1670709"/>
          </a:xfrm>
        </p:spPr>
        <p:txBody>
          <a:bodyPr>
            <a:noAutofit/>
          </a:bodyPr>
          <a:lstStyle/>
          <a:p>
            <a:r>
              <a:rPr lang="en-US" sz="4400" dirty="0">
                <a:solidFill>
                  <a:srgbClr val="000000"/>
                </a:solidFill>
                <a:latin typeface="Univers Condensed"/>
                <a:ea typeface="Roboto"/>
              </a:rPr>
              <a:t>CLIMATE CHANGE </a:t>
            </a:r>
            <a:br>
              <a:rPr lang="en-US" sz="4400" dirty="0">
                <a:latin typeface="Univers Condensed"/>
                <a:ea typeface="Roboto"/>
              </a:rPr>
            </a:br>
            <a:r>
              <a:rPr lang="en-US" sz="4400" dirty="0">
                <a:solidFill>
                  <a:srgbClr val="000000"/>
                </a:solidFill>
                <a:latin typeface="Univers Condensed"/>
                <a:ea typeface="Roboto"/>
              </a:rPr>
              <a:t>PROJECTIONS</a:t>
            </a:r>
          </a:p>
        </p:txBody>
      </p:sp>
      <p:grpSp>
        <p:nvGrpSpPr>
          <p:cNvPr id="8" name="Group 4"/>
          <p:cNvGrpSpPr>
            <a:grpSpLocks noChangeAspect="1"/>
          </p:cNvGrpSpPr>
          <p:nvPr/>
        </p:nvGrpSpPr>
        <p:grpSpPr bwMode="auto">
          <a:xfrm>
            <a:off x="428757" y="1986938"/>
            <a:ext cx="7426831" cy="4303225"/>
            <a:chOff x="1819" y="989"/>
            <a:chExt cx="4042" cy="2342"/>
          </a:xfrm>
        </p:grpSpPr>
        <p:sp>
          <p:nvSpPr>
            <p:cNvPr id="9" name="AutoShape 3"/>
            <p:cNvSpPr>
              <a:spLocks noChangeAspect="1" noChangeArrowheads="1" noTextEdit="1"/>
            </p:cNvSpPr>
            <p:nvPr/>
          </p:nvSpPr>
          <p:spPr bwMode="auto">
            <a:xfrm>
              <a:off x="1819" y="989"/>
              <a:ext cx="4042" cy="2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 y="989"/>
              <a:ext cx="4047" cy="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10"/>
          <p:cNvSpPr/>
          <p:nvPr/>
        </p:nvSpPr>
        <p:spPr>
          <a:xfrm>
            <a:off x="7874485" y="-17981"/>
            <a:ext cx="4317516" cy="1791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a:stretch>
            <a:fillRect/>
          </a:stretch>
        </p:blipFill>
        <p:spPr>
          <a:xfrm>
            <a:off x="7843636" y="3220571"/>
            <a:ext cx="3883645" cy="1654139"/>
          </a:xfrm>
          <a:prstGeom prst="rect">
            <a:avLst/>
          </a:prstGeom>
        </p:spPr>
      </p:pic>
      <p:pic>
        <p:nvPicPr>
          <p:cNvPr id="20" name="Picture 19"/>
          <p:cNvPicPr>
            <a:picLocks noChangeAspect="1"/>
          </p:cNvPicPr>
          <p:nvPr/>
        </p:nvPicPr>
        <p:blipFill>
          <a:blip r:embed="rId5"/>
          <a:stretch>
            <a:fillRect/>
          </a:stretch>
        </p:blipFill>
        <p:spPr>
          <a:xfrm>
            <a:off x="8166284" y="4755128"/>
            <a:ext cx="3843608" cy="1641756"/>
          </a:xfrm>
          <a:prstGeom prst="rect">
            <a:avLst/>
          </a:prstGeom>
        </p:spPr>
      </p:pic>
      <p:pic>
        <p:nvPicPr>
          <p:cNvPr id="13" name="Picture 12"/>
          <p:cNvPicPr>
            <a:picLocks noChangeAspect="1"/>
          </p:cNvPicPr>
          <p:nvPr/>
        </p:nvPicPr>
        <p:blipFill>
          <a:blip r:embed="rId6"/>
          <a:stretch>
            <a:fillRect/>
          </a:stretch>
        </p:blipFill>
        <p:spPr>
          <a:xfrm>
            <a:off x="7883673" y="130508"/>
            <a:ext cx="3843609" cy="1643069"/>
          </a:xfrm>
          <a:prstGeom prst="rect">
            <a:avLst/>
          </a:prstGeom>
        </p:spPr>
      </p:pic>
      <p:pic>
        <p:nvPicPr>
          <p:cNvPr id="17" name="Picture 16"/>
          <p:cNvPicPr>
            <a:picLocks noChangeAspect="1"/>
          </p:cNvPicPr>
          <p:nvPr/>
        </p:nvPicPr>
        <p:blipFill>
          <a:blip r:embed="rId7"/>
          <a:stretch>
            <a:fillRect/>
          </a:stretch>
        </p:blipFill>
        <p:spPr>
          <a:xfrm>
            <a:off x="8036296" y="1671470"/>
            <a:ext cx="3843609" cy="1513789"/>
          </a:xfrm>
          <a:prstGeom prst="rect">
            <a:avLst/>
          </a:prstGeom>
        </p:spPr>
      </p:pic>
      <p:sp>
        <p:nvSpPr>
          <p:cNvPr id="4" name="TextBox 3">
            <a:extLst>
              <a:ext uri="{FF2B5EF4-FFF2-40B4-BE49-F238E27FC236}">
                <a16:creationId xmlns:a16="http://schemas.microsoft.com/office/drawing/2014/main" id="{934872FD-0B7C-471D-BD50-DBE7286E516D}"/>
              </a:ext>
            </a:extLst>
          </p:cNvPr>
          <p:cNvSpPr txBox="1"/>
          <p:nvPr/>
        </p:nvSpPr>
        <p:spPr>
          <a:xfrm>
            <a:off x="51758" y="6392174"/>
            <a:ext cx="1221787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596781"/>
                </a:solidFill>
                <a:latin typeface="Calibri"/>
                <a:cs typeface="Calibri"/>
              </a:rPr>
              <a:t>Source: Mauger, G.S., J.H. Casola, H.A. Morgan, R.L. Strauch, B. Jones, B. Curry, T.M. Busch Isaksen, L. Whitely Binder, M.B. Krosby, and A.K. Snover, 2015. State of Knowledge: Climate Change in Puget Sound. Report prepared for the Puget Sound Partnership and the National Oceanic and Atmospheric Administration. Climate Impacts Group, University of Washington, Seattle. </a:t>
            </a:r>
          </a:p>
        </p:txBody>
      </p:sp>
    </p:spTree>
    <p:extLst>
      <p:ext uri="{BB962C8B-B14F-4D97-AF65-F5344CB8AC3E}">
        <p14:creationId xmlns:p14="http://schemas.microsoft.com/office/powerpoint/2010/main" val="2881305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B4ED-6B78-460E-B326-05093DF4E92A}"/>
              </a:ext>
            </a:extLst>
          </p:cNvPr>
          <p:cNvSpPr>
            <a:spLocks noGrp="1"/>
          </p:cNvSpPr>
          <p:nvPr>
            <p:ph type="title"/>
          </p:nvPr>
        </p:nvSpPr>
        <p:spPr/>
        <p:txBody>
          <a:bodyPr>
            <a:normAutofit/>
          </a:bodyPr>
          <a:lstStyle/>
          <a:p>
            <a:r>
              <a:rPr lang="en-US" sz="3500" dirty="0"/>
              <a:t>Long term agriculture viability  </a:t>
            </a:r>
          </a:p>
        </p:txBody>
      </p:sp>
      <p:sp>
        <p:nvSpPr>
          <p:cNvPr id="5" name="TextBox 4">
            <a:extLst>
              <a:ext uri="{FF2B5EF4-FFF2-40B4-BE49-F238E27FC236}">
                <a16:creationId xmlns:a16="http://schemas.microsoft.com/office/drawing/2014/main" id="{6639FB79-3A1B-4695-B38B-C9C0012FBDD4}"/>
              </a:ext>
            </a:extLst>
          </p:cNvPr>
          <p:cNvSpPr txBox="1"/>
          <p:nvPr/>
        </p:nvSpPr>
        <p:spPr>
          <a:xfrm>
            <a:off x="700635" y="1716136"/>
            <a:ext cx="5344692"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dirty="0"/>
              <a:t>The Off-channel Reservoir will secure access to water for agriculture during late watering season. This is critical for maintaining agriculture in the Dungeness Valley; this project ensures that fish can thrive and agriculture can continue. </a:t>
            </a:r>
          </a:p>
          <a:p>
            <a:endParaRPr lang="en-US" sz="2200" dirty="0"/>
          </a:p>
          <a:p>
            <a:r>
              <a:rPr lang="en-US" sz="2100" dirty="0"/>
              <a:t>Providing water security by utilizing stored waters offers an opportunity for farms in the area to continue to contribute to the more than $12 million Clallam County agricultural economy, retain the jobs associated with those farms, and maintain local food sources.</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5381" r="875"/>
          <a:stretch/>
        </p:blipFill>
        <p:spPr>
          <a:xfrm>
            <a:off x="6225340" y="1832677"/>
            <a:ext cx="4995511" cy="3971828"/>
          </a:xfrm>
          <a:prstGeom prst="rect">
            <a:avLst/>
          </a:prstGeom>
        </p:spPr>
      </p:pic>
      <p:pic>
        <p:nvPicPr>
          <p:cNvPr id="7" name="Graphic 23" descr="Agriculture with solid fill">
            <a:extLst>
              <a:ext uri="{FF2B5EF4-FFF2-40B4-BE49-F238E27FC236}">
                <a16:creationId xmlns:a16="http://schemas.microsoft.com/office/drawing/2014/main" id="{6FA69444-12D5-C3C7-C3EE-520290C114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8592" y="846100"/>
            <a:ext cx="641231" cy="641231"/>
          </a:xfrm>
          <a:prstGeom prst="rect">
            <a:avLst/>
          </a:prstGeom>
        </p:spPr>
      </p:pic>
    </p:spTree>
    <p:extLst>
      <p:ext uri="{BB962C8B-B14F-4D97-AF65-F5344CB8AC3E}">
        <p14:creationId xmlns:p14="http://schemas.microsoft.com/office/powerpoint/2010/main" val="1054703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B4ED-6B78-460E-B326-05093DF4E92A}"/>
              </a:ext>
            </a:extLst>
          </p:cNvPr>
          <p:cNvSpPr>
            <a:spLocks noGrp="1"/>
          </p:cNvSpPr>
          <p:nvPr>
            <p:ph type="title"/>
          </p:nvPr>
        </p:nvSpPr>
        <p:spPr/>
        <p:txBody>
          <a:bodyPr>
            <a:normAutofit/>
          </a:bodyPr>
          <a:lstStyle/>
          <a:p>
            <a:r>
              <a:rPr lang="en-US" sz="3600" dirty="0"/>
              <a:t>Streamflow restoration</a:t>
            </a:r>
          </a:p>
        </p:txBody>
      </p:sp>
      <p:pic>
        <p:nvPicPr>
          <p:cNvPr id="4" name="Graphic 4" descr="Fish with solid fill">
            <a:extLst>
              <a:ext uri="{FF2B5EF4-FFF2-40B4-BE49-F238E27FC236}">
                <a16:creationId xmlns:a16="http://schemas.microsoft.com/office/drawing/2014/main" id="{72D86713-EBE2-4205-87E2-D516301DE988}"/>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7639816" y="786821"/>
            <a:ext cx="820790" cy="820790"/>
          </a:xfrm>
        </p:spPr>
      </p:pic>
      <p:sp>
        <p:nvSpPr>
          <p:cNvPr id="5" name="TextBox 4">
            <a:extLst>
              <a:ext uri="{FF2B5EF4-FFF2-40B4-BE49-F238E27FC236}">
                <a16:creationId xmlns:a16="http://schemas.microsoft.com/office/drawing/2014/main" id="{6639FB79-3A1B-4695-B38B-C9C0012FBDD4}"/>
              </a:ext>
            </a:extLst>
          </p:cNvPr>
          <p:cNvSpPr txBox="1"/>
          <p:nvPr/>
        </p:nvSpPr>
        <p:spPr>
          <a:xfrm>
            <a:off x="700635" y="1832677"/>
            <a:ext cx="530236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The Off-channel Reservoir will:</a:t>
            </a:r>
          </a:p>
          <a:p>
            <a:endParaRPr lang="en-US" sz="2400" dirty="0"/>
          </a:p>
          <a:p>
            <a:pPr marL="342900" indent="-342900">
              <a:buFont typeface="Arial"/>
              <a:buChar char="•"/>
            </a:pPr>
            <a:r>
              <a:rPr lang="en-US" sz="2400" dirty="0"/>
              <a:t>Restore between 15 - 26.5 </a:t>
            </a:r>
            <a:r>
              <a:rPr lang="en-US" sz="2400" dirty="0" err="1"/>
              <a:t>cfs</a:t>
            </a:r>
            <a:r>
              <a:rPr lang="en-US" sz="2400" dirty="0"/>
              <a:t> of flow in the Dungeness River </a:t>
            </a:r>
            <a:endParaRPr lang="en-US" sz="2000" dirty="0"/>
          </a:p>
          <a:p>
            <a:pPr marL="285750" indent="-285750">
              <a:buFont typeface="Arial"/>
              <a:buChar char="•"/>
            </a:pPr>
            <a:r>
              <a:rPr lang="en-US" sz="2400" dirty="0"/>
              <a:t>Alleviate low stream flows and fish passage issues</a:t>
            </a:r>
          </a:p>
          <a:p>
            <a:pPr marL="285750" indent="-285750">
              <a:buFont typeface="Arial"/>
              <a:buChar char="•"/>
            </a:pPr>
            <a:r>
              <a:rPr lang="en-US" sz="2400" dirty="0"/>
              <a:t>Increase up to 35% of weighted usable habitat for ESA-listed species </a:t>
            </a:r>
          </a:p>
          <a:p>
            <a:pPr marL="285750" indent="-285750">
              <a:buFont typeface="Arial"/>
              <a:buChar char="•"/>
            </a:pPr>
            <a:r>
              <a:rPr lang="en-US" sz="2400" dirty="0"/>
              <a:t>Reduce water temperature for four ESA-listed salmon, steelhead and bull trout</a:t>
            </a:r>
            <a:endParaRPr lang="en-US" sz="2000" dirty="0"/>
          </a:p>
        </p:txBody>
      </p:sp>
      <p:pic>
        <p:nvPicPr>
          <p:cNvPr id="8" name="Picture 8">
            <a:extLst>
              <a:ext uri="{FF2B5EF4-FFF2-40B4-BE49-F238E27FC236}">
                <a16:creationId xmlns:a16="http://schemas.microsoft.com/office/drawing/2014/main" id="{88654961-2710-4AA7-8691-2AF280E232D1}"/>
              </a:ext>
            </a:extLst>
          </p:cNvPr>
          <p:cNvPicPr>
            <a:picLocks noChangeAspect="1"/>
          </p:cNvPicPr>
          <p:nvPr/>
        </p:nvPicPr>
        <p:blipFill rotWithShape="1">
          <a:blip r:embed="rId4"/>
          <a:srcRect l="16379" t="171" r="215" b="319"/>
          <a:stretch/>
        </p:blipFill>
        <p:spPr>
          <a:xfrm>
            <a:off x="6089049" y="1693599"/>
            <a:ext cx="5302851" cy="4294062"/>
          </a:xfrm>
          <a:prstGeom prst="rect">
            <a:avLst/>
          </a:prstGeom>
        </p:spPr>
      </p:pic>
    </p:spTree>
    <p:extLst>
      <p:ext uri="{BB962C8B-B14F-4D97-AF65-F5344CB8AC3E}">
        <p14:creationId xmlns:p14="http://schemas.microsoft.com/office/powerpoint/2010/main" val="3403613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EA639-170B-4D59-928A-2F3F59396ECE}"/>
              </a:ext>
            </a:extLst>
          </p:cNvPr>
          <p:cNvSpPr>
            <a:spLocks noGrp="1"/>
          </p:cNvSpPr>
          <p:nvPr>
            <p:ph type="title"/>
          </p:nvPr>
        </p:nvSpPr>
        <p:spPr>
          <a:xfrm>
            <a:off x="753549" y="108634"/>
            <a:ext cx="10515600" cy="914400"/>
          </a:xfrm>
        </p:spPr>
        <p:txBody>
          <a:bodyPr anchor="ctr">
            <a:normAutofit/>
          </a:bodyPr>
          <a:lstStyle/>
          <a:p>
            <a:pPr algn="ctr"/>
            <a:r>
              <a:rPr lang="en-US" sz="4000" dirty="0">
                <a:latin typeface="Univers Condensed"/>
              </a:rPr>
              <a:t>DUNGENESS RIVER ESA LISTED FISH</a:t>
            </a:r>
          </a:p>
        </p:txBody>
      </p:sp>
      <p:graphicFrame>
        <p:nvGraphicFramePr>
          <p:cNvPr id="5" name="Table 4">
            <a:extLst>
              <a:ext uri="{FF2B5EF4-FFF2-40B4-BE49-F238E27FC236}">
                <a16:creationId xmlns:a16="http://schemas.microsoft.com/office/drawing/2014/main" id="{AC7CA463-0D3C-4AE3-A24C-D9317E781B8D}"/>
              </a:ext>
            </a:extLst>
          </p:cNvPr>
          <p:cNvGraphicFramePr>
            <a:graphicFrameLocks noGrp="1"/>
          </p:cNvGraphicFramePr>
          <p:nvPr>
            <p:extLst>
              <p:ext uri="{D42A27DB-BD31-4B8C-83A1-F6EECF244321}">
                <p14:modId xmlns:p14="http://schemas.microsoft.com/office/powerpoint/2010/main" val="462555537"/>
              </p:ext>
            </p:extLst>
          </p:nvPr>
        </p:nvGraphicFramePr>
        <p:xfrm>
          <a:off x="571065" y="1120026"/>
          <a:ext cx="11046822" cy="5183782"/>
        </p:xfrm>
        <a:graphic>
          <a:graphicData uri="http://schemas.openxmlformats.org/drawingml/2006/table">
            <a:tbl>
              <a:tblPr firstRow="1" bandRow="1">
                <a:tableStyleId>{B301B821-A1FF-4177-AEE7-76D212191A09}</a:tableStyleId>
              </a:tblPr>
              <a:tblGrid>
                <a:gridCol w="3038603">
                  <a:extLst>
                    <a:ext uri="{9D8B030D-6E8A-4147-A177-3AD203B41FA5}">
                      <a16:colId xmlns:a16="http://schemas.microsoft.com/office/drawing/2014/main" val="1182680994"/>
                    </a:ext>
                  </a:extLst>
                </a:gridCol>
                <a:gridCol w="1790299">
                  <a:extLst>
                    <a:ext uri="{9D8B030D-6E8A-4147-A177-3AD203B41FA5}">
                      <a16:colId xmlns:a16="http://schemas.microsoft.com/office/drawing/2014/main" val="3532067857"/>
                    </a:ext>
                  </a:extLst>
                </a:gridCol>
                <a:gridCol w="1472665">
                  <a:extLst>
                    <a:ext uri="{9D8B030D-6E8A-4147-A177-3AD203B41FA5}">
                      <a16:colId xmlns:a16="http://schemas.microsoft.com/office/drawing/2014/main" val="1709239174"/>
                    </a:ext>
                  </a:extLst>
                </a:gridCol>
                <a:gridCol w="1568918">
                  <a:extLst>
                    <a:ext uri="{9D8B030D-6E8A-4147-A177-3AD203B41FA5}">
                      <a16:colId xmlns:a16="http://schemas.microsoft.com/office/drawing/2014/main" val="3610942046"/>
                    </a:ext>
                  </a:extLst>
                </a:gridCol>
                <a:gridCol w="1347537">
                  <a:extLst>
                    <a:ext uri="{9D8B030D-6E8A-4147-A177-3AD203B41FA5}">
                      <a16:colId xmlns:a16="http://schemas.microsoft.com/office/drawing/2014/main" val="2791430689"/>
                    </a:ext>
                  </a:extLst>
                </a:gridCol>
                <a:gridCol w="1828800">
                  <a:extLst>
                    <a:ext uri="{9D8B030D-6E8A-4147-A177-3AD203B41FA5}">
                      <a16:colId xmlns:a16="http://schemas.microsoft.com/office/drawing/2014/main" val="175838316"/>
                    </a:ext>
                  </a:extLst>
                </a:gridCol>
              </a:tblGrid>
              <a:tr h="696830">
                <a:tc>
                  <a:txBody>
                    <a:bodyPr/>
                    <a:lstStyle/>
                    <a:p>
                      <a:r>
                        <a:rPr lang="en-US" sz="2000" cap="none" spc="0" dirty="0">
                          <a:latin typeface="Calisto MT"/>
                        </a:rPr>
                        <a:t>SPECIES BY ESU</a:t>
                      </a:r>
                    </a:p>
                  </a:txBody>
                  <a:tcPr marL="0" marR="64125" marT="25650" marB="192376">
                    <a:solidFill>
                      <a:srgbClr val="596781"/>
                    </a:solidFill>
                  </a:tcPr>
                </a:tc>
                <a:tc>
                  <a:txBody>
                    <a:bodyPr/>
                    <a:lstStyle/>
                    <a:p>
                      <a:r>
                        <a:rPr lang="en-US" sz="2000" cap="none" spc="0" dirty="0">
                          <a:latin typeface="Calisto MT"/>
                        </a:rPr>
                        <a:t>STATUS</a:t>
                      </a:r>
                    </a:p>
                  </a:txBody>
                  <a:tcPr marL="0" marR="64125" marT="25650" marB="192376">
                    <a:solidFill>
                      <a:srgbClr val="596781"/>
                    </a:solidFill>
                  </a:tcPr>
                </a:tc>
                <a:tc>
                  <a:txBody>
                    <a:bodyPr/>
                    <a:lstStyle/>
                    <a:p>
                      <a:r>
                        <a:rPr lang="en-US" sz="2000" cap="none" spc="0" dirty="0">
                          <a:latin typeface="Calisto MT"/>
                        </a:rPr>
                        <a:t>EGGS</a:t>
                      </a:r>
                      <a:endParaRPr lang="en-US" sz="2000" dirty="0">
                        <a:latin typeface="Calisto MT"/>
                      </a:endParaRPr>
                    </a:p>
                    <a:p>
                      <a:pPr lvl="0">
                        <a:buNone/>
                      </a:pPr>
                      <a:r>
                        <a:rPr lang="en-US" sz="2000" cap="none" spc="0" dirty="0">
                          <a:latin typeface="Calisto MT"/>
                        </a:rPr>
                        <a:t>PRESENT</a:t>
                      </a:r>
                    </a:p>
                  </a:txBody>
                  <a:tcPr marL="0" marR="64125" marT="25650" marB="192376">
                    <a:solidFill>
                      <a:srgbClr val="596781"/>
                    </a:solidFill>
                  </a:tcPr>
                </a:tc>
                <a:tc>
                  <a:txBody>
                    <a:bodyPr/>
                    <a:lstStyle/>
                    <a:p>
                      <a:r>
                        <a:rPr lang="en-US" sz="2000" cap="none" spc="0" dirty="0">
                          <a:latin typeface="Calisto MT"/>
                        </a:rPr>
                        <a:t>JUVENILE PRESENT</a:t>
                      </a:r>
                    </a:p>
                  </a:txBody>
                  <a:tcPr marL="0" marR="64125" marT="25650" marB="192376">
                    <a:solidFill>
                      <a:srgbClr val="596781"/>
                    </a:solidFill>
                  </a:tcPr>
                </a:tc>
                <a:tc>
                  <a:txBody>
                    <a:bodyPr/>
                    <a:lstStyle/>
                    <a:p>
                      <a:r>
                        <a:rPr lang="en-US" sz="2000" cap="none" spc="0" dirty="0">
                          <a:latin typeface="Calisto MT"/>
                        </a:rPr>
                        <a:t>ADULT PRESENT</a:t>
                      </a:r>
                    </a:p>
                  </a:txBody>
                  <a:tcPr marL="0" marR="64125" marT="25650" marB="192376">
                    <a:solidFill>
                      <a:srgbClr val="596781"/>
                    </a:solidFill>
                  </a:tcPr>
                </a:tc>
                <a:tc>
                  <a:txBody>
                    <a:bodyPr/>
                    <a:lstStyle/>
                    <a:p>
                      <a:r>
                        <a:rPr lang="en-US" sz="2000" cap="none" spc="0" dirty="0">
                          <a:latin typeface="Calisto MT"/>
                        </a:rPr>
                        <a:t>POPULATION TREND</a:t>
                      </a:r>
                    </a:p>
                  </a:txBody>
                  <a:tcPr marL="0" marR="64125" marT="25650" marB="192376">
                    <a:solidFill>
                      <a:srgbClr val="596781"/>
                    </a:solidFill>
                  </a:tcPr>
                </a:tc>
                <a:extLst>
                  <a:ext uri="{0D108BD9-81ED-4DB2-BD59-A6C34878D82A}">
                    <a16:rowId xmlns:a16="http://schemas.microsoft.com/office/drawing/2014/main" val="3958927983"/>
                  </a:ext>
                </a:extLst>
              </a:tr>
              <a:tr h="696830">
                <a:tc>
                  <a:txBody>
                    <a:bodyPr/>
                    <a:lstStyle/>
                    <a:p>
                      <a:r>
                        <a:rPr lang="en-US" sz="2000" cap="none" spc="0" dirty="0">
                          <a:latin typeface="Calisto MT"/>
                        </a:rPr>
                        <a:t>Chinook Puget</a:t>
                      </a:r>
                      <a:r>
                        <a:rPr lang="en-US" sz="2000" cap="none" spc="0" baseline="0" dirty="0">
                          <a:latin typeface="Calisto MT"/>
                        </a:rPr>
                        <a:t> Sound Dungeness River</a:t>
                      </a:r>
                      <a:r>
                        <a:rPr lang="en-US" sz="2000" cap="none" spc="0" baseline="0" dirty="0">
                          <a:solidFill>
                            <a:srgbClr val="FF0000"/>
                          </a:solidFill>
                          <a:latin typeface="Calisto MT"/>
                        </a:rPr>
                        <a:t>*</a:t>
                      </a:r>
                      <a:endParaRPr lang="en-US" sz="2000" cap="none" spc="0" dirty="0">
                        <a:solidFill>
                          <a:srgbClr val="FF0000"/>
                        </a:solidFill>
                        <a:latin typeface="Calisto MT"/>
                      </a:endParaRPr>
                    </a:p>
                  </a:txBody>
                  <a:tcPr marL="0" marR="64125" marT="25650" marB="192376">
                    <a:solidFill>
                      <a:srgbClr val="EAEBED"/>
                    </a:solidFill>
                  </a:tcPr>
                </a:tc>
                <a:tc>
                  <a:txBody>
                    <a:bodyPr/>
                    <a:lstStyle/>
                    <a:p>
                      <a:r>
                        <a:rPr lang="en-US" sz="2000" cap="none" spc="0" dirty="0">
                          <a:latin typeface="Calisto MT"/>
                        </a:rPr>
                        <a:t>Threatened</a:t>
                      </a:r>
                    </a:p>
                  </a:txBody>
                  <a:tcPr marL="0" marR="64125" marT="25650" marB="192376">
                    <a:solidFill>
                      <a:srgbClr val="EAEBED"/>
                    </a:solidFill>
                  </a:tcPr>
                </a:tc>
                <a:tc>
                  <a:txBody>
                    <a:bodyPr/>
                    <a:lstStyle/>
                    <a:p>
                      <a:r>
                        <a:rPr lang="en-US" sz="2000" cap="none" spc="0" dirty="0">
                          <a:latin typeface="Calisto MT"/>
                        </a:rPr>
                        <a:t>x</a:t>
                      </a:r>
                    </a:p>
                  </a:txBody>
                  <a:tcPr marL="0" marR="64125" marT="25650" marB="192376">
                    <a:solidFill>
                      <a:srgbClr val="EAEBED"/>
                    </a:solidFill>
                  </a:tcPr>
                </a:tc>
                <a:tc>
                  <a:txBody>
                    <a:bodyPr/>
                    <a:lstStyle/>
                    <a:p>
                      <a:r>
                        <a:rPr lang="en-US" sz="2000" cap="none" spc="0" dirty="0">
                          <a:latin typeface="Calisto MT"/>
                        </a:rPr>
                        <a:t>x</a:t>
                      </a:r>
                    </a:p>
                  </a:txBody>
                  <a:tcPr marL="0" marR="64125" marT="25650" marB="192376">
                    <a:solidFill>
                      <a:srgbClr val="EAEBED"/>
                    </a:solidFill>
                  </a:tcPr>
                </a:tc>
                <a:tc>
                  <a:txBody>
                    <a:bodyPr/>
                    <a:lstStyle/>
                    <a:p>
                      <a:r>
                        <a:rPr lang="en-US" sz="2000" cap="none" spc="0" dirty="0">
                          <a:latin typeface="Calisto MT"/>
                        </a:rPr>
                        <a:t>x</a:t>
                      </a:r>
                    </a:p>
                  </a:txBody>
                  <a:tcPr marL="0" marR="64125" marT="25650" marB="192376">
                    <a:solidFill>
                      <a:srgbClr val="EAEBED"/>
                    </a:solidFill>
                  </a:tcPr>
                </a:tc>
                <a:tc>
                  <a:txBody>
                    <a:bodyPr/>
                    <a:lstStyle/>
                    <a:p>
                      <a:r>
                        <a:rPr lang="en-US" sz="2000" cap="none" spc="0" dirty="0">
                          <a:latin typeface="Calisto MT"/>
                        </a:rPr>
                        <a:t>Declining</a:t>
                      </a:r>
                    </a:p>
                  </a:txBody>
                  <a:tcPr marL="0" marR="64125" marT="25650" marB="192376">
                    <a:solidFill>
                      <a:srgbClr val="EAEBED"/>
                    </a:solidFill>
                  </a:tcPr>
                </a:tc>
                <a:extLst>
                  <a:ext uri="{0D108BD9-81ED-4DB2-BD59-A6C34878D82A}">
                    <a16:rowId xmlns:a16="http://schemas.microsoft.com/office/drawing/2014/main" val="2411463781"/>
                  </a:ext>
                </a:extLst>
              </a:tr>
              <a:tr h="696830">
                <a:tc>
                  <a:txBody>
                    <a:bodyPr/>
                    <a:lstStyle/>
                    <a:p>
                      <a:r>
                        <a:rPr lang="en-US" sz="2000" cap="none" spc="0" dirty="0">
                          <a:latin typeface="Calisto MT"/>
                        </a:rPr>
                        <a:t>Chum</a:t>
                      </a:r>
                      <a:r>
                        <a:rPr lang="en-US" sz="2000" cap="none" spc="0" baseline="0" dirty="0">
                          <a:latin typeface="Calisto MT"/>
                        </a:rPr>
                        <a:t> – Hood Canal, </a:t>
                      </a:r>
                    </a:p>
                    <a:p>
                      <a:r>
                        <a:rPr lang="en-US" sz="2000" cap="none" spc="0" baseline="0" dirty="0">
                          <a:latin typeface="Calisto MT"/>
                        </a:rPr>
                        <a:t>Strait of Juan de Fuca</a:t>
                      </a:r>
                      <a:r>
                        <a:rPr lang="en-US" sz="2000" cap="none" spc="0" baseline="0" dirty="0">
                          <a:solidFill>
                            <a:srgbClr val="FF0000"/>
                          </a:solidFill>
                          <a:latin typeface="Calisto MT"/>
                        </a:rPr>
                        <a:t>*</a:t>
                      </a:r>
                      <a:endParaRPr lang="en-US" sz="2000" cap="none" spc="0" dirty="0">
                        <a:solidFill>
                          <a:srgbClr val="FF0000"/>
                        </a:solidFill>
                        <a:latin typeface="Calisto MT"/>
                      </a:endParaRPr>
                    </a:p>
                  </a:txBody>
                  <a:tcPr marL="0" marR="64125" marT="25650" marB="192376"/>
                </a:tc>
                <a:tc>
                  <a:txBody>
                    <a:bodyPr/>
                    <a:lstStyle/>
                    <a:p>
                      <a:r>
                        <a:rPr lang="en-US" sz="2000" cap="none" spc="0" dirty="0">
                          <a:latin typeface="Calisto MT"/>
                        </a:rPr>
                        <a:t>Threatened</a:t>
                      </a:r>
                    </a:p>
                  </a:txBody>
                  <a:tcPr marL="0" marR="64125" marT="25650" marB="192376"/>
                </a:tc>
                <a:tc>
                  <a:txBody>
                    <a:bodyPr/>
                    <a:lstStyle/>
                    <a:p>
                      <a:r>
                        <a:rPr lang="en-US" sz="2000" cap="none" spc="0" dirty="0">
                          <a:latin typeface="Calisto MT"/>
                        </a:rPr>
                        <a:t>x</a:t>
                      </a:r>
                    </a:p>
                  </a:txBody>
                  <a:tcPr marL="0" marR="64125" marT="25650" marB="192376"/>
                </a:tc>
                <a:tc>
                  <a:txBody>
                    <a:bodyPr/>
                    <a:lstStyle/>
                    <a:p>
                      <a:r>
                        <a:rPr lang="en-US" sz="2000" cap="none" spc="0" dirty="0">
                          <a:latin typeface="Calisto MT"/>
                        </a:rPr>
                        <a:t>x</a:t>
                      </a:r>
                    </a:p>
                  </a:txBody>
                  <a:tcPr marL="0" marR="64125" marT="25650" marB="192376"/>
                </a:tc>
                <a:tc>
                  <a:txBody>
                    <a:bodyPr/>
                    <a:lstStyle/>
                    <a:p>
                      <a:r>
                        <a:rPr lang="en-US" sz="2000" cap="none" spc="0" dirty="0">
                          <a:latin typeface="Calisto MT"/>
                        </a:rPr>
                        <a:t>x</a:t>
                      </a:r>
                    </a:p>
                  </a:txBody>
                  <a:tcPr marL="0" marR="64125" marT="25650" marB="192376"/>
                </a:tc>
                <a:tc>
                  <a:txBody>
                    <a:bodyPr/>
                    <a:lstStyle/>
                    <a:p>
                      <a:r>
                        <a:rPr lang="en-US" sz="2000" cap="none" spc="0" dirty="0">
                          <a:latin typeface="Calisto MT"/>
                        </a:rPr>
                        <a:t>Declining</a:t>
                      </a:r>
                    </a:p>
                  </a:txBody>
                  <a:tcPr marL="0" marR="64125" marT="25650" marB="192376"/>
                </a:tc>
                <a:extLst>
                  <a:ext uri="{0D108BD9-81ED-4DB2-BD59-A6C34878D82A}">
                    <a16:rowId xmlns:a16="http://schemas.microsoft.com/office/drawing/2014/main" val="2492106612"/>
                  </a:ext>
                </a:extLst>
              </a:tr>
              <a:tr h="696830">
                <a:tc>
                  <a:txBody>
                    <a:bodyPr/>
                    <a:lstStyle/>
                    <a:p>
                      <a:r>
                        <a:rPr lang="en-US" sz="2000" cap="none" spc="0" dirty="0">
                          <a:latin typeface="Calisto MT"/>
                        </a:rPr>
                        <a:t>Coho – Puget Sound/</a:t>
                      </a:r>
                    </a:p>
                    <a:p>
                      <a:pPr lvl="0">
                        <a:buNone/>
                      </a:pPr>
                      <a:r>
                        <a:rPr lang="en-US" sz="2000" cap="none" spc="0" dirty="0">
                          <a:latin typeface="Calisto MT"/>
                        </a:rPr>
                        <a:t>Strait</a:t>
                      </a:r>
                      <a:r>
                        <a:rPr lang="en-US" sz="2000" cap="none" spc="0" baseline="0" dirty="0">
                          <a:latin typeface="Calisto MT"/>
                        </a:rPr>
                        <a:t> of Georgia</a:t>
                      </a:r>
                      <a:endParaRPr lang="en-US" sz="2000" cap="none" spc="0">
                        <a:latin typeface="Calisto MT"/>
                      </a:endParaRPr>
                    </a:p>
                  </a:txBody>
                  <a:tcPr marL="0" marR="64125" marT="25650" marB="192376">
                    <a:solidFill>
                      <a:srgbClr val="EAEBED"/>
                    </a:solidFill>
                  </a:tcPr>
                </a:tc>
                <a:tc>
                  <a:txBody>
                    <a:bodyPr/>
                    <a:lstStyle/>
                    <a:p>
                      <a:r>
                        <a:rPr lang="en-US" sz="2000" cap="none" spc="0" dirty="0">
                          <a:latin typeface="Calisto MT"/>
                        </a:rPr>
                        <a:t>Species</a:t>
                      </a:r>
                      <a:r>
                        <a:rPr lang="en-US" sz="2000" cap="none" spc="0" baseline="0" dirty="0">
                          <a:latin typeface="Calisto MT"/>
                        </a:rPr>
                        <a:t> of Concern</a:t>
                      </a:r>
                      <a:endParaRPr lang="en-US" sz="2000" cap="none" spc="0">
                        <a:latin typeface="Calisto MT"/>
                      </a:endParaRPr>
                    </a:p>
                  </a:txBody>
                  <a:tcPr marL="0" marR="64125" marT="25650" marB="192376">
                    <a:solidFill>
                      <a:srgbClr val="EAEBED"/>
                    </a:solidFill>
                  </a:tcPr>
                </a:tc>
                <a:tc>
                  <a:txBody>
                    <a:bodyPr/>
                    <a:lstStyle/>
                    <a:p>
                      <a:r>
                        <a:rPr lang="en-US" sz="2000" cap="none" spc="0" dirty="0">
                          <a:latin typeface="Calisto MT"/>
                        </a:rPr>
                        <a:t>x</a:t>
                      </a:r>
                    </a:p>
                  </a:txBody>
                  <a:tcPr marL="0" marR="64125" marT="25650" marB="192376">
                    <a:solidFill>
                      <a:srgbClr val="EAEBED"/>
                    </a:solidFill>
                  </a:tcPr>
                </a:tc>
                <a:tc>
                  <a:txBody>
                    <a:bodyPr/>
                    <a:lstStyle/>
                    <a:p>
                      <a:r>
                        <a:rPr lang="en-US" sz="2000" cap="none" spc="0" dirty="0">
                          <a:latin typeface="Calisto MT"/>
                        </a:rPr>
                        <a:t>x</a:t>
                      </a:r>
                    </a:p>
                  </a:txBody>
                  <a:tcPr marL="0" marR="64125" marT="25650" marB="192376">
                    <a:solidFill>
                      <a:srgbClr val="EAEBED"/>
                    </a:solidFill>
                  </a:tcPr>
                </a:tc>
                <a:tc>
                  <a:txBody>
                    <a:bodyPr/>
                    <a:lstStyle/>
                    <a:p>
                      <a:r>
                        <a:rPr lang="en-US" sz="2000" cap="none" spc="0" dirty="0">
                          <a:latin typeface="Calisto MT"/>
                        </a:rPr>
                        <a:t>x</a:t>
                      </a:r>
                    </a:p>
                  </a:txBody>
                  <a:tcPr marL="0" marR="64125" marT="25650" marB="192376">
                    <a:solidFill>
                      <a:srgbClr val="EAEBED"/>
                    </a:solidFill>
                  </a:tcPr>
                </a:tc>
                <a:tc>
                  <a:txBody>
                    <a:bodyPr/>
                    <a:lstStyle/>
                    <a:p>
                      <a:r>
                        <a:rPr lang="en-US" sz="2000" cap="none" spc="0" dirty="0">
                          <a:latin typeface="Calisto MT"/>
                        </a:rPr>
                        <a:t>Declining</a:t>
                      </a:r>
                    </a:p>
                  </a:txBody>
                  <a:tcPr marL="0" marR="64125" marT="25650" marB="192376">
                    <a:solidFill>
                      <a:srgbClr val="EAEBED"/>
                    </a:solidFill>
                  </a:tcPr>
                </a:tc>
                <a:extLst>
                  <a:ext uri="{0D108BD9-81ED-4DB2-BD59-A6C34878D82A}">
                    <a16:rowId xmlns:a16="http://schemas.microsoft.com/office/drawing/2014/main" val="1276622069"/>
                  </a:ext>
                </a:extLst>
              </a:tr>
              <a:tr h="696830">
                <a:tc>
                  <a:txBody>
                    <a:bodyPr/>
                    <a:lstStyle/>
                    <a:p>
                      <a:r>
                        <a:rPr lang="en-US" sz="2000" cap="none" spc="0" dirty="0">
                          <a:latin typeface="Calisto MT"/>
                        </a:rPr>
                        <a:t>Steelhead – Puget Sound,</a:t>
                      </a:r>
                      <a:r>
                        <a:rPr lang="en-US" sz="2000" cap="none" spc="0" baseline="0" dirty="0">
                          <a:latin typeface="Calisto MT"/>
                        </a:rPr>
                        <a:t> Dungeness River</a:t>
                      </a:r>
                      <a:r>
                        <a:rPr lang="en-US" sz="2000" cap="none" spc="0" baseline="0" dirty="0">
                          <a:solidFill>
                            <a:srgbClr val="FF0000"/>
                          </a:solidFill>
                          <a:latin typeface="Calisto MT"/>
                        </a:rPr>
                        <a:t>*</a:t>
                      </a:r>
                      <a:endParaRPr lang="en-US" sz="2000" cap="none" spc="0" dirty="0">
                        <a:solidFill>
                          <a:srgbClr val="FF0000"/>
                        </a:solidFill>
                        <a:latin typeface="Calisto MT"/>
                      </a:endParaRPr>
                    </a:p>
                  </a:txBody>
                  <a:tcPr marL="0" marR="64125" marT="25650" marB="192376"/>
                </a:tc>
                <a:tc>
                  <a:txBody>
                    <a:bodyPr/>
                    <a:lstStyle/>
                    <a:p>
                      <a:r>
                        <a:rPr lang="en-US" sz="2000" cap="none" spc="0" dirty="0">
                          <a:latin typeface="Calisto MT"/>
                        </a:rPr>
                        <a:t>Threatened</a:t>
                      </a:r>
                    </a:p>
                  </a:txBody>
                  <a:tcPr marL="0" marR="64125" marT="25650" marB="192376"/>
                </a:tc>
                <a:tc>
                  <a:txBody>
                    <a:bodyPr/>
                    <a:lstStyle/>
                    <a:p>
                      <a:r>
                        <a:rPr lang="en-US" sz="2000" cap="none" spc="0" dirty="0">
                          <a:latin typeface="Calisto MT"/>
                        </a:rPr>
                        <a:t>x</a:t>
                      </a:r>
                    </a:p>
                  </a:txBody>
                  <a:tcPr marL="0" marR="64125" marT="25650" marB="192376"/>
                </a:tc>
                <a:tc>
                  <a:txBody>
                    <a:bodyPr/>
                    <a:lstStyle/>
                    <a:p>
                      <a:r>
                        <a:rPr lang="en-US" sz="2000" cap="none" spc="0" dirty="0">
                          <a:latin typeface="Calisto MT"/>
                        </a:rPr>
                        <a:t>x</a:t>
                      </a:r>
                    </a:p>
                  </a:txBody>
                  <a:tcPr marL="0" marR="64125" marT="25650" marB="192376"/>
                </a:tc>
                <a:tc>
                  <a:txBody>
                    <a:bodyPr/>
                    <a:lstStyle/>
                    <a:p>
                      <a:r>
                        <a:rPr lang="en-US" sz="2000" cap="none" spc="0" dirty="0">
                          <a:latin typeface="Calisto MT"/>
                        </a:rPr>
                        <a:t>x</a:t>
                      </a:r>
                    </a:p>
                  </a:txBody>
                  <a:tcPr marL="0" marR="64125" marT="25650" marB="192376"/>
                </a:tc>
                <a:tc>
                  <a:txBody>
                    <a:bodyPr/>
                    <a:lstStyle/>
                    <a:p>
                      <a:r>
                        <a:rPr lang="en-US" sz="2000" cap="none" spc="0" dirty="0">
                          <a:latin typeface="Calisto MT"/>
                        </a:rPr>
                        <a:t>Declining</a:t>
                      </a:r>
                    </a:p>
                  </a:txBody>
                  <a:tcPr marL="0" marR="64125" marT="25650" marB="192376"/>
                </a:tc>
                <a:extLst>
                  <a:ext uri="{0D108BD9-81ED-4DB2-BD59-A6C34878D82A}">
                    <a16:rowId xmlns:a16="http://schemas.microsoft.com/office/drawing/2014/main" val="3015202380"/>
                  </a:ext>
                </a:extLst>
              </a:tr>
              <a:tr h="483079">
                <a:tc>
                  <a:txBody>
                    <a:bodyPr/>
                    <a:lstStyle/>
                    <a:p>
                      <a:r>
                        <a:rPr lang="en-US" sz="2000" cap="none" spc="0" dirty="0">
                          <a:latin typeface="Calisto MT"/>
                        </a:rPr>
                        <a:t>Pink – Odd Year</a:t>
                      </a:r>
                    </a:p>
                  </a:txBody>
                  <a:tcPr marL="0" marR="64125" marT="25650" marB="192376">
                    <a:solidFill>
                      <a:srgbClr val="EAEBED"/>
                    </a:solidFill>
                  </a:tcPr>
                </a:tc>
                <a:tc>
                  <a:txBody>
                    <a:bodyPr/>
                    <a:lstStyle/>
                    <a:p>
                      <a:r>
                        <a:rPr lang="en-US" sz="2000" cap="none" spc="0" dirty="0">
                          <a:latin typeface="Calisto MT"/>
                        </a:rPr>
                        <a:t>Not Warranted</a:t>
                      </a:r>
                    </a:p>
                  </a:txBody>
                  <a:tcPr marL="0" marR="64125" marT="25650" marB="192376">
                    <a:solidFill>
                      <a:srgbClr val="EAEBED"/>
                    </a:solidFill>
                  </a:tcPr>
                </a:tc>
                <a:tc>
                  <a:txBody>
                    <a:bodyPr/>
                    <a:lstStyle/>
                    <a:p>
                      <a:r>
                        <a:rPr lang="en-US" sz="2000" cap="none" spc="0" dirty="0">
                          <a:latin typeface="Calisto MT"/>
                        </a:rPr>
                        <a:t>x</a:t>
                      </a:r>
                    </a:p>
                  </a:txBody>
                  <a:tcPr marL="0" marR="64125" marT="25650" marB="192376">
                    <a:solidFill>
                      <a:srgbClr val="EAEBED"/>
                    </a:solidFill>
                  </a:tcPr>
                </a:tc>
                <a:tc>
                  <a:txBody>
                    <a:bodyPr/>
                    <a:lstStyle/>
                    <a:p>
                      <a:r>
                        <a:rPr lang="en-US" sz="2000" cap="none" spc="0" dirty="0">
                          <a:latin typeface="Calisto MT"/>
                        </a:rPr>
                        <a:t>x</a:t>
                      </a:r>
                    </a:p>
                  </a:txBody>
                  <a:tcPr marL="0" marR="64125" marT="25650" marB="192376">
                    <a:solidFill>
                      <a:srgbClr val="EAEBED"/>
                    </a:solidFill>
                  </a:tcPr>
                </a:tc>
                <a:tc>
                  <a:txBody>
                    <a:bodyPr/>
                    <a:lstStyle/>
                    <a:p>
                      <a:r>
                        <a:rPr lang="en-US" sz="2000" cap="none" spc="0" dirty="0">
                          <a:latin typeface="Calisto MT"/>
                        </a:rPr>
                        <a:t>x</a:t>
                      </a:r>
                    </a:p>
                  </a:txBody>
                  <a:tcPr marL="0" marR="64125" marT="25650" marB="192376">
                    <a:solidFill>
                      <a:srgbClr val="EAEBED"/>
                    </a:solidFill>
                  </a:tcPr>
                </a:tc>
                <a:tc>
                  <a:txBody>
                    <a:bodyPr/>
                    <a:lstStyle/>
                    <a:p>
                      <a:r>
                        <a:rPr lang="en-US" sz="2000" cap="none" spc="0" dirty="0">
                          <a:latin typeface="Calisto MT"/>
                        </a:rPr>
                        <a:t>Stable</a:t>
                      </a:r>
                    </a:p>
                  </a:txBody>
                  <a:tcPr marL="0" marR="64125" marT="25650" marB="192376">
                    <a:solidFill>
                      <a:srgbClr val="EAEBED"/>
                    </a:solidFill>
                  </a:tcPr>
                </a:tc>
                <a:extLst>
                  <a:ext uri="{0D108BD9-81ED-4DB2-BD59-A6C34878D82A}">
                    <a16:rowId xmlns:a16="http://schemas.microsoft.com/office/drawing/2014/main" val="2139679389"/>
                  </a:ext>
                </a:extLst>
              </a:tr>
              <a:tr h="483079">
                <a:tc>
                  <a:txBody>
                    <a:bodyPr/>
                    <a:lstStyle/>
                    <a:p>
                      <a:r>
                        <a:rPr lang="en-US" sz="2000" cap="none" spc="0" dirty="0">
                          <a:latin typeface="Calisto MT"/>
                        </a:rPr>
                        <a:t>Bull Trout</a:t>
                      </a:r>
                      <a:r>
                        <a:rPr lang="en-US" sz="2000" cap="none" spc="0" dirty="0">
                          <a:solidFill>
                            <a:srgbClr val="FF0000"/>
                          </a:solidFill>
                          <a:latin typeface="Calisto MT"/>
                        </a:rPr>
                        <a:t>*</a:t>
                      </a:r>
                    </a:p>
                  </a:txBody>
                  <a:tcPr marL="0" marR="64125" marT="25650" marB="192376"/>
                </a:tc>
                <a:tc>
                  <a:txBody>
                    <a:bodyPr/>
                    <a:lstStyle/>
                    <a:p>
                      <a:r>
                        <a:rPr lang="en-US" sz="2000" cap="none" spc="0" dirty="0">
                          <a:latin typeface="Calisto MT"/>
                        </a:rPr>
                        <a:t>Threatened</a:t>
                      </a:r>
                    </a:p>
                  </a:txBody>
                  <a:tcPr marL="0" marR="64125" marT="25650" marB="192376"/>
                </a:tc>
                <a:tc>
                  <a:txBody>
                    <a:bodyPr/>
                    <a:lstStyle/>
                    <a:p>
                      <a:endParaRPr lang="en-US" sz="2000" cap="none" spc="0" dirty="0">
                        <a:latin typeface="Calisto MT"/>
                      </a:endParaRPr>
                    </a:p>
                  </a:txBody>
                  <a:tcPr marL="0" marR="64125" marT="25650" marB="192376"/>
                </a:tc>
                <a:tc>
                  <a:txBody>
                    <a:bodyPr/>
                    <a:lstStyle/>
                    <a:p>
                      <a:endParaRPr lang="en-US" sz="2000" cap="none" spc="0" dirty="0">
                        <a:latin typeface="Calisto MT"/>
                      </a:endParaRPr>
                    </a:p>
                  </a:txBody>
                  <a:tcPr marL="0" marR="64125" marT="25650" marB="192376"/>
                </a:tc>
                <a:tc>
                  <a:txBody>
                    <a:bodyPr/>
                    <a:lstStyle/>
                    <a:p>
                      <a:endParaRPr lang="en-US" sz="2000" cap="none" spc="0" dirty="0">
                        <a:latin typeface="Calisto MT"/>
                      </a:endParaRPr>
                    </a:p>
                  </a:txBody>
                  <a:tcPr marL="0" marR="64125" marT="25650" marB="192376"/>
                </a:tc>
                <a:tc>
                  <a:txBody>
                    <a:bodyPr/>
                    <a:lstStyle/>
                    <a:p>
                      <a:endParaRPr lang="en-US" sz="2000" cap="none" spc="0" dirty="0">
                        <a:latin typeface="Calisto MT"/>
                      </a:endParaRPr>
                    </a:p>
                  </a:txBody>
                  <a:tcPr marL="0" marR="64125" marT="25650" marB="192376"/>
                </a:tc>
                <a:extLst>
                  <a:ext uri="{0D108BD9-81ED-4DB2-BD59-A6C34878D82A}">
                    <a16:rowId xmlns:a16="http://schemas.microsoft.com/office/drawing/2014/main" val="267438265"/>
                  </a:ext>
                </a:extLst>
              </a:tr>
            </a:tbl>
          </a:graphicData>
        </a:graphic>
      </p:graphicFrame>
      <p:sp>
        <p:nvSpPr>
          <p:cNvPr id="3" name="TextBox 2"/>
          <p:cNvSpPr txBox="1"/>
          <p:nvPr/>
        </p:nvSpPr>
        <p:spPr>
          <a:xfrm>
            <a:off x="7271825" y="6400800"/>
            <a:ext cx="4346062" cy="369332"/>
          </a:xfrm>
          <a:prstGeom prst="rect">
            <a:avLst/>
          </a:prstGeom>
          <a:noFill/>
        </p:spPr>
        <p:txBody>
          <a:bodyPr wrap="square" rtlCol="0">
            <a:spAutoFit/>
          </a:bodyPr>
          <a:lstStyle/>
          <a:p>
            <a:r>
              <a:rPr lang="en-US" dirty="0">
                <a:solidFill>
                  <a:srgbClr val="FF0000"/>
                </a:solidFill>
              </a:rPr>
              <a:t>*</a:t>
            </a:r>
            <a:r>
              <a:rPr lang="en-US" dirty="0"/>
              <a:t>Endangered Species Act (ESA) listed species </a:t>
            </a:r>
          </a:p>
        </p:txBody>
      </p:sp>
    </p:spTree>
    <p:extLst>
      <p:ext uri="{BB962C8B-B14F-4D97-AF65-F5344CB8AC3E}">
        <p14:creationId xmlns:p14="http://schemas.microsoft.com/office/powerpoint/2010/main" val="1689574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B424FD4-EBBA-49E6-BB78-AE40C36AF8AB}"/>
              </a:ext>
            </a:extLst>
          </p:cNvPr>
          <p:cNvSpPr>
            <a:spLocks noGrp="1"/>
          </p:cNvSpPr>
          <p:nvPr>
            <p:ph type="title"/>
          </p:nvPr>
        </p:nvSpPr>
        <p:spPr>
          <a:xfrm>
            <a:off x="887540" y="922096"/>
            <a:ext cx="10504360" cy="1371030"/>
          </a:xfrm>
        </p:spPr>
        <p:txBody>
          <a:bodyPr/>
          <a:lstStyle/>
          <a:p>
            <a:r>
              <a:rPr lang="en-US" dirty="0"/>
              <a:t>Recreation</a:t>
            </a:r>
          </a:p>
        </p:txBody>
      </p:sp>
      <p:sp>
        <p:nvSpPr>
          <p:cNvPr id="7" name="Content Placeholder 6">
            <a:extLst>
              <a:ext uri="{FF2B5EF4-FFF2-40B4-BE49-F238E27FC236}">
                <a16:creationId xmlns:a16="http://schemas.microsoft.com/office/drawing/2014/main" id="{FF2A8A5C-AD06-4B6E-9296-28F33FDDCDE4}"/>
              </a:ext>
            </a:extLst>
          </p:cNvPr>
          <p:cNvSpPr>
            <a:spLocks noGrp="1"/>
          </p:cNvSpPr>
          <p:nvPr>
            <p:ph idx="1"/>
          </p:nvPr>
        </p:nvSpPr>
        <p:spPr>
          <a:xfrm>
            <a:off x="887540" y="1775542"/>
            <a:ext cx="5472284" cy="4153672"/>
          </a:xfrm>
        </p:spPr>
        <p:txBody>
          <a:bodyPr vert="horz" lIns="91440" tIns="45720" rIns="91440" bIns="45720" rtlCol="0" anchor="t">
            <a:normAutofit fontScale="92500" lnSpcReduction="10000"/>
          </a:bodyPr>
          <a:lstStyle/>
          <a:p>
            <a:pPr marL="0" indent="0">
              <a:buNone/>
            </a:pPr>
            <a:r>
              <a:rPr lang="en-US" sz="2400" dirty="0">
                <a:ea typeface="+mn-lt"/>
                <a:cs typeface="+mn-lt"/>
              </a:rPr>
              <a:t>The project site is currently owned by the WA Department of Natural Resources and will be owned and managed by Clallam County as a new 396 acre public park with hiking, biking, wildlife viewing, and river access opportunities. The park will provide aesthetic benefits for improved mental health and physical well-being. </a:t>
            </a:r>
            <a:r>
              <a:rPr lang="en-US" sz="2400" dirty="0">
                <a:solidFill>
                  <a:srgbClr val="000000"/>
                </a:solidFill>
                <a:ea typeface="+mn-lt"/>
                <a:cs typeface="+mn-lt"/>
              </a:rPr>
              <a:t>The Clallam County Parks, Fair, &amp; Facilities Department and citizens support the addition of the new park.</a:t>
            </a:r>
            <a:endParaRPr lang="en-US" sz="2400" dirty="0">
              <a:solidFill>
                <a:srgbClr val="000000"/>
              </a:solidFill>
            </a:endParaRPr>
          </a:p>
        </p:txBody>
      </p:sp>
      <p:pic>
        <p:nvPicPr>
          <p:cNvPr id="6" name="Graphic 6" descr="Forest scene with solid fill">
            <a:extLst>
              <a:ext uri="{FF2B5EF4-FFF2-40B4-BE49-F238E27FC236}">
                <a16:creationId xmlns:a16="http://schemas.microsoft.com/office/drawing/2014/main" id="{ADEFB4DA-F939-48E1-BDD8-961370EEEA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03228" y="785675"/>
            <a:ext cx="770627" cy="770627"/>
          </a:xfrm>
          <a:prstGeom prst="rect">
            <a:avLst/>
          </a:prstGeom>
        </p:spPr>
      </p:pic>
      <p:pic>
        <p:nvPicPr>
          <p:cNvPr id="14" name="Picture 14" descr="A picture containing tree&#10;&#10;Description automatically generated">
            <a:extLst>
              <a:ext uri="{FF2B5EF4-FFF2-40B4-BE49-F238E27FC236}">
                <a16:creationId xmlns:a16="http://schemas.microsoft.com/office/drawing/2014/main" id="{2CA5D916-9649-45A4-A803-8C11CF93BBC9}"/>
              </a:ext>
            </a:extLst>
          </p:cNvPr>
          <p:cNvPicPr>
            <a:picLocks noChangeAspect="1"/>
          </p:cNvPicPr>
          <p:nvPr/>
        </p:nvPicPr>
        <p:blipFill rotWithShape="1">
          <a:blip r:embed="rId4"/>
          <a:srcRect l="-297" t="4331" r="12463" b="-394"/>
          <a:stretch/>
        </p:blipFill>
        <p:spPr>
          <a:xfrm rot="5400000">
            <a:off x="6392174" y="1250111"/>
            <a:ext cx="5272217" cy="4343346"/>
          </a:xfrm>
          <a:prstGeom prst="rect">
            <a:avLst/>
          </a:prstGeom>
        </p:spPr>
      </p:pic>
    </p:spTree>
    <p:extLst>
      <p:ext uri="{BB962C8B-B14F-4D97-AF65-F5344CB8AC3E}">
        <p14:creationId xmlns:p14="http://schemas.microsoft.com/office/powerpoint/2010/main" val="3769281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2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1" name="Rectangle 2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054238-01C4-4239-9450-3EF15B86B394}"/>
              </a:ext>
            </a:extLst>
          </p:cNvPr>
          <p:cNvSpPr>
            <a:spLocks noGrp="1"/>
          </p:cNvSpPr>
          <p:nvPr>
            <p:ph type="title"/>
          </p:nvPr>
        </p:nvSpPr>
        <p:spPr>
          <a:xfrm>
            <a:off x="695325" y="914557"/>
            <a:ext cx="10872665" cy="705780"/>
          </a:xfrm>
        </p:spPr>
        <p:txBody>
          <a:bodyPr vert="horz" lIns="91440" tIns="45720" rIns="91440" bIns="45720" rtlCol="0" anchor="t">
            <a:normAutofit/>
          </a:bodyPr>
          <a:lstStyle/>
          <a:p>
            <a:r>
              <a:rPr lang="en-US" dirty="0"/>
              <a:t>The Reservoir will:</a:t>
            </a:r>
          </a:p>
        </p:txBody>
      </p:sp>
      <p:cxnSp>
        <p:nvCxnSpPr>
          <p:cNvPr id="26" name="Straight Connector 25">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2">
            <a:extLst>
              <a:ext uri="{FF2B5EF4-FFF2-40B4-BE49-F238E27FC236}">
                <a16:creationId xmlns:a16="http://schemas.microsoft.com/office/drawing/2014/main" id="{35D43AD5-8FD5-4CB9-922C-7314D2006055}"/>
              </a:ext>
            </a:extLst>
          </p:cNvPr>
          <p:cNvGraphicFramePr>
            <a:graphicFrameLocks noGrp="1"/>
          </p:cNvGraphicFramePr>
          <p:nvPr>
            <p:ph idx="1"/>
            <p:extLst>
              <p:ext uri="{D42A27DB-BD31-4B8C-83A1-F6EECF244321}">
                <p14:modId xmlns:p14="http://schemas.microsoft.com/office/powerpoint/2010/main" val="3040551501"/>
              </p:ext>
            </p:extLst>
          </p:nvPr>
        </p:nvGraphicFramePr>
        <p:xfrm>
          <a:off x="603850" y="1871718"/>
          <a:ext cx="10989333" cy="4634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3" name="Graphic 73" descr="Agriculture with solid fill">
            <a:extLst>
              <a:ext uri="{FF2B5EF4-FFF2-40B4-BE49-F238E27FC236}">
                <a16:creationId xmlns:a16="http://schemas.microsoft.com/office/drawing/2014/main" id="{3DA231AA-3017-1D4F-C0C3-3250CBC9F8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2988" y="3805686"/>
            <a:ext cx="727495" cy="741872"/>
          </a:xfrm>
          <a:prstGeom prst="rect">
            <a:avLst/>
          </a:prstGeom>
        </p:spPr>
      </p:pic>
    </p:spTree>
    <p:extLst>
      <p:ext uri="{BB962C8B-B14F-4D97-AF65-F5344CB8AC3E}">
        <p14:creationId xmlns:p14="http://schemas.microsoft.com/office/powerpoint/2010/main" val="1345821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F5A42-78DB-4F5C-A9EE-247B58F1FCFD}"/>
              </a:ext>
            </a:extLst>
          </p:cNvPr>
          <p:cNvSpPr>
            <a:spLocks noGrp="1"/>
          </p:cNvSpPr>
          <p:nvPr>
            <p:ph type="title"/>
          </p:nvPr>
        </p:nvSpPr>
        <p:spPr/>
        <p:txBody>
          <a:bodyPr/>
          <a:lstStyle/>
          <a:p>
            <a:r>
              <a:rPr lang="en-US" dirty="0"/>
              <a:t>Construction </a:t>
            </a:r>
          </a:p>
        </p:txBody>
      </p:sp>
      <p:sp>
        <p:nvSpPr>
          <p:cNvPr id="3" name="Content Placeholder 2">
            <a:extLst>
              <a:ext uri="{FF2B5EF4-FFF2-40B4-BE49-F238E27FC236}">
                <a16:creationId xmlns:a16="http://schemas.microsoft.com/office/drawing/2014/main" id="{9785FF69-EA5F-4060-A3CB-6A61F8B901DD}"/>
              </a:ext>
            </a:extLst>
          </p:cNvPr>
          <p:cNvSpPr>
            <a:spLocks noGrp="1"/>
          </p:cNvSpPr>
          <p:nvPr>
            <p:ph idx="1"/>
          </p:nvPr>
        </p:nvSpPr>
        <p:spPr>
          <a:xfrm>
            <a:off x="700635" y="1945052"/>
            <a:ext cx="10691265" cy="3730339"/>
          </a:xfrm>
        </p:spPr>
        <p:txBody>
          <a:bodyPr vert="horz" lIns="91440" tIns="45720" rIns="91440" bIns="45720" rtlCol="0" anchor="t">
            <a:normAutofit/>
          </a:bodyPr>
          <a:lstStyle/>
          <a:p>
            <a:r>
              <a:rPr lang="en-US" sz="1800" b="1" dirty="0"/>
              <a:t>Total Construction Costs:                                      $22,182,693</a:t>
            </a:r>
          </a:p>
          <a:p>
            <a:pPr lvl="1"/>
            <a:r>
              <a:rPr lang="en-US" sz="1600" dirty="0"/>
              <a:t>Cost for Off-Channel Reservoir: </a:t>
            </a:r>
            <a:r>
              <a:rPr lang="en-US" sz="1600" dirty="0">
                <a:ea typeface="+mn-lt"/>
                <a:cs typeface="+mn-lt"/>
              </a:rPr>
              <a:t>$21,997,836</a:t>
            </a:r>
          </a:p>
          <a:p>
            <a:pPr lvl="1"/>
            <a:r>
              <a:rPr lang="en-US" sz="1600" dirty="0"/>
              <a:t>Cost of Highland Irrigation Settling Basin: </a:t>
            </a:r>
            <a:r>
              <a:rPr lang="en-US" sz="1600" dirty="0">
                <a:ea typeface="+mn-lt"/>
                <a:cs typeface="+mn-lt"/>
              </a:rPr>
              <a:t>$184,857</a:t>
            </a:r>
          </a:p>
          <a:p>
            <a:r>
              <a:rPr lang="en-US" sz="1800" b="1" dirty="0"/>
              <a:t>Additional Project Costs:</a:t>
            </a:r>
          </a:p>
          <a:p>
            <a:endParaRPr lang="en-US" dirty="0"/>
          </a:p>
        </p:txBody>
      </p:sp>
      <p:pic>
        <p:nvPicPr>
          <p:cNvPr id="5" name="Graphic 82" descr="Cement truck with solid fill">
            <a:extLst>
              <a:ext uri="{FF2B5EF4-FFF2-40B4-BE49-F238E27FC236}">
                <a16:creationId xmlns:a16="http://schemas.microsoft.com/office/drawing/2014/main" id="{BD9794DD-D835-4E88-A5AC-124801E797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31867" y="719165"/>
            <a:ext cx="914400" cy="914400"/>
          </a:xfrm>
          <a:prstGeom prst="rect">
            <a:avLst/>
          </a:prstGeom>
        </p:spPr>
      </p:pic>
      <p:graphicFrame>
        <p:nvGraphicFramePr>
          <p:cNvPr id="7" name="Table 6">
            <a:extLst>
              <a:ext uri="{FF2B5EF4-FFF2-40B4-BE49-F238E27FC236}">
                <a16:creationId xmlns:a16="http://schemas.microsoft.com/office/drawing/2014/main" id="{253970CE-4FC5-47E1-B7C8-6FE5ACF2FDFB}"/>
              </a:ext>
            </a:extLst>
          </p:cNvPr>
          <p:cNvGraphicFramePr>
            <a:graphicFrameLocks noGrp="1"/>
          </p:cNvGraphicFramePr>
          <p:nvPr>
            <p:extLst>
              <p:ext uri="{D42A27DB-BD31-4B8C-83A1-F6EECF244321}">
                <p14:modId xmlns:p14="http://schemas.microsoft.com/office/powerpoint/2010/main" val="398100408"/>
              </p:ext>
            </p:extLst>
          </p:nvPr>
        </p:nvGraphicFramePr>
        <p:xfrm>
          <a:off x="996778" y="3422415"/>
          <a:ext cx="6325485" cy="2194560"/>
        </p:xfrm>
        <a:graphic>
          <a:graphicData uri="http://schemas.openxmlformats.org/drawingml/2006/table">
            <a:tbl>
              <a:tblPr firstRow="1" firstCol="1" bandRow="1">
                <a:tableStyleId>{F2DE63D5-997A-4646-A377-4702673A728D}</a:tableStyleId>
              </a:tblPr>
              <a:tblGrid>
                <a:gridCol w="4885338">
                  <a:extLst>
                    <a:ext uri="{9D8B030D-6E8A-4147-A177-3AD203B41FA5}">
                      <a16:colId xmlns:a16="http://schemas.microsoft.com/office/drawing/2014/main" val="1326715533"/>
                    </a:ext>
                  </a:extLst>
                </a:gridCol>
                <a:gridCol w="1440147">
                  <a:extLst>
                    <a:ext uri="{9D8B030D-6E8A-4147-A177-3AD203B41FA5}">
                      <a16:colId xmlns:a16="http://schemas.microsoft.com/office/drawing/2014/main" val="1674602592"/>
                    </a:ext>
                  </a:extLst>
                </a:gridCol>
              </a:tblGrid>
              <a:tr h="232993">
                <a:tc>
                  <a:txBody>
                    <a:bodyPr/>
                    <a:lstStyle/>
                    <a:p>
                      <a:pPr>
                        <a:spcAft>
                          <a:spcPts val="0"/>
                        </a:spcAft>
                      </a:pPr>
                      <a:r>
                        <a:rPr lang="en-US" sz="1600" dirty="0">
                          <a:effectLst/>
                        </a:rPr>
                        <a:t>Item</a:t>
                      </a:r>
                    </a:p>
                  </a:txBody>
                  <a:tcPr marL="68580" marR="68580" marT="0" marB="0"/>
                </a:tc>
                <a:tc>
                  <a:txBody>
                    <a:bodyPr/>
                    <a:lstStyle/>
                    <a:p>
                      <a:pPr>
                        <a:spcAft>
                          <a:spcPts val="0"/>
                        </a:spcAft>
                      </a:pPr>
                      <a:r>
                        <a:rPr lang="en-US" sz="1600" dirty="0">
                          <a:effectLst/>
                        </a:rPr>
                        <a:t>Cost</a:t>
                      </a:r>
                    </a:p>
                  </a:txBody>
                  <a:tcPr marL="68580" marR="68580" marT="0" marB="0"/>
                </a:tc>
                <a:extLst>
                  <a:ext uri="{0D108BD9-81ED-4DB2-BD59-A6C34878D82A}">
                    <a16:rowId xmlns:a16="http://schemas.microsoft.com/office/drawing/2014/main" val="3510978050"/>
                  </a:ext>
                </a:extLst>
              </a:tr>
              <a:tr h="232993">
                <a:tc>
                  <a:txBody>
                    <a:bodyPr/>
                    <a:lstStyle/>
                    <a:p>
                      <a:pPr>
                        <a:spcAft>
                          <a:spcPts val="0"/>
                        </a:spcAft>
                      </a:pPr>
                      <a:r>
                        <a:rPr lang="en-US" sz="1600" dirty="0">
                          <a:effectLst/>
                        </a:rPr>
                        <a:t>Land Acquisition and Appraisals</a:t>
                      </a:r>
                    </a:p>
                  </a:txBody>
                  <a:tcPr marL="68580" marR="68580" marT="0" marB="0"/>
                </a:tc>
                <a:tc>
                  <a:txBody>
                    <a:bodyPr/>
                    <a:lstStyle/>
                    <a:p>
                      <a:pPr>
                        <a:spcAft>
                          <a:spcPts val="0"/>
                        </a:spcAft>
                      </a:pPr>
                      <a:r>
                        <a:rPr lang="en-US" sz="1600" dirty="0">
                          <a:effectLst/>
                        </a:rPr>
                        <a:t>$2,520,000</a:t>
                      </a:r>
                    </a:p>
                  </a:txBody>
                  <a:tcPr marL="68580" marR="68580" marT="0" marB="0"/>
                </a:tc>
                <a:extLst>
                  <a:ext uri="{0D108BD9-81ED-4DB2-BD59-A6C34878D82A}">
                    <a16:rowId xmlns:a16="http://schemas.microsoft.com/office/drawing/2014/main" val="3488301561"/>
                  </a:ext>
                </a:extLst>
              </a:tr>
              <a:tr h="232993">
                <a:tc>
                  <a:txBody>
                    <a:bodyPr/>
                    <a:lstStyle/>
                    <a:p>
                      <a:pPr>
                        <a:spcAft>
                          <a:spcPts val="0"/>
                        </a:spcAft>
                      </a:pPr>
                      <a:r>
                        <a:rPr lang="en-US" sz="1600" dirty="0">
                          <a:effectLst/>
                        </a:rPr>
                        <a:t>Engineering Design and Permitting</a:t>
                      </a:r>
                    </a:p>
                  </a:txBody>
                  <a:tcPr marL="68580" marR="68580" marT="0" marB="0"/>
                </a:tc>
                <a:tc>
                  <a:txBody>
                    <a:bodyPr/>
                    <a:lstStyle/>
                    <a:p>
                      <a:pPr>
                        <a:spcAft>
                          <a:spcPts val="0"/>
                        </a:spcAft>
                      </a:pPr>
                      <a:r>
                        <a:rPr lang="en-US" sz="1600" dirty="0">
                          <a:effectLst/>
                        </a:rPr>
                        <a:t>$2,698,770</a:t>
                      </a:r>
                    </a:p>
                  </a:txBody>
                  <a:tcPr marL="68580" marR="68580" marT="0" marB="0"/>
                </a:tc>
                <a:extLst>
                  <a:ext uri="{0D108BD9-81ED-4DB2-BD59-A6C34878D82A}">
                    <a16:rowId xmlns:a16="http://schemas.microsoft.com/office/drawing/2014/main" val="2640379982"/>
                  </a:ext>
                </a:extLst>
              </a:tr>
              <a:tr h="232993">
                <a:tc>
                  <a:txBody>
                    <a:bodyPr/>
                    <a:lstStyle/>
                    <a:p>
                      <a:pPr>
                        <a:spcAft>
                          <a:spcPts val="0"/>
                        </a:spcAft>
                      </a:pPr>
                      <a:r>
                        <a:rPr lang="en-US" sz="1600" dirty="0">
                          <a:effectLst/>
                        </a:rPr>
                        <a:t>Project Management/Administration, Legal, etc.</a:t>
                      </a:r>
                    </a:p>
                  </a:txBody>
                  <a:tcPr marL="68580" marR="68580" marT="0" marB="0"/>
                </a:tc>
                <a:tc>
                  <a:txBody>
                    <a:bodyPr/>
                    <a:lstStyle/>
                    <a:p>
                      <a:pPr>
                        <a:spcAft>
                          <a:spcPts val="0"/>
                        </a:spcAft>
                      </a:pPr>
                      <a:r>
                        <a:rPr lang="en-US" sz="1600" dirty="0">
                          <a:effectLst/>
                        </a:rPr>
                        <a:t>$   710,309</a:t>
                      </a:r>
                    </a:p>
                  </a:txBody>
                  <a:tcPr marL="68580" marR="68580" marT="0" marB="0"/>
                </a:tc>
                <a:extLst>
                  <a:ext uri="{0D108BD9-81ED-4DB2-BD59-A6C34878D82A}">
                    <a16:rowId xmlns:a16="http://schemas.microsoft.com/office/drawing/2014/main" val="2162614505"/>
                  </a:ext>
                </a:extLst>
              </a:tr>
              <a:tr h="232993">
                <a:tc>
                  <a:txBody>
                    <a:bodyPr/>
                    <a:lstStyle/>
                    <a:p>
                      <a:pPr>
                        <a:spcAft>
                          <a:spcPts val="0"/>
                        </a:spcAft>
                      </a:pPr>
                      <a:r>
                        <a:rPr lang="en-US" sz="1600" dirty="0">
                          <a:effectLst/>
                        </a:rPr>
                        <a:t>Construction Management (8%)</a:t>
                      </a:r>
                    </a:p>
                  </a:txBody>
                  <a:tcPr marL="68580" marR="68580" marT="0" marB="0"/>
                </a:tc>
                <a:tc>
                  <a:txBody>
                    <a:bodyPr/>
                    <a:lstStyle/>
                    <a:p>
                      <a:pPr>
                        <a:spcAft>
                          <a:spcPts val="0"/>
                        </a:spcAft>
                      </a:pPr>
                      <a:r>
                        <a:rPr lang="en-US" sz="1600" dirty="0">
                          <a:effectLst/>
                        </a:rPr>
                        <a:t>$1,774,615</a:t>
                      </a:r>
                    </a:p>
                  </a:txBody>
                  <a:tcPr marL="68580" marR="68580" marT="0" marB="0"/>
                </a:tc>
                <a:extLst>
                  <a:ext uri="{0D108BD9-81ED-4DB2-BD59-A6C34878D82A}">
                    <a16:rowId xmlns:a16="http://schemas.microsoft.com/office/drawing/2014/main" val="369789597"/>
                  </a:ext>
                </a:extLst>
              </a:tr>
              <a:tr h="232993">
                <a:tc>
                  <a:txBody>
                    <a:bodyPr/>
                    <a:lstStyle/>
                    <a:p>
                      <a:pPr>
                        <a:spcAft>
                          <a:spcPts val="0"/>
                        </a:spcAft>
                      </a:pPr>
                      <a:r>
                        <a:rPr lang="en-US" sz="1600" dirty="0">
                          <a:effectLst/>
                        </a:rPr>
                        <a:t>Misc.</a:t>
                      </a:r>
                      <a:r>
                        <a:rPr lang="en-US" sz="1600" baseline="0" dirty="0">
                          <a:effectLst/>
                        </a:rPr>
                        <a:t> (Public Outreach, Supplies, and Travel)</a:t>
                      </a:r>
                      <a:endParaRPr lang="en-US" sz="1600" dirty="0">
                        <a:effectLst/>
                      </a:endParaRPr>
                    </a:p>
                  </a:txBody>
                  <a:tcPr marL="68580" marR="68580" marT="0" marB="0"/>
                </a:tc>
                <a:tc>
                  <a:txBody>
                    <a:bodyPr/>
                    <a:lstStyle/>
                    <a:p>
                      <a:pPr>
                        <a:spcAft>
                          <a:spcPts val="0"/>
                        </a:spcAft>
                      </a:pPr>
                      <a:r>
                        <a:rPr lang="en-US" sz="1600" dirty="0">
                          <a:effectLst/>
                        </a:rPr>
                        <a:t>$     68,300</a:t>
                      </a:r>
                    </a:p>
                  </a:txBody>
                  <a:tcPr marL="68580" marR="68580" marT="0" marB="0"/>
                </a:tc>
                <a:extLst>
                  <a:ext uri="{0D108BD9-81ED-4DB2-BD59-A6C34878D82A}">
                    <a16:rowId xmlns:a16="http://schemas.microsoft.com/office/drawing/2014/main" val="4231614911"/>
                  </a:ext>
                </a:extLst>
              </a:tr>
              <a:tr h="232993">
                <a:tc>
                  <a:txBody>
                    <a:bodyPr/>
                    <a:lstStyle/>
                    <a:p>
                      <a:pPr>
                        <a:spcAft>
                          <a:spcPts val="0"/>
                        </a:spcAft>
                      </a:pPr>
                      <a:r>
                        <a:rPr lang="en-US" sz="1600" dirty="0">
                          <a:effectLst/>
                        </a:rPr>
                        <a:t>Pre-award Costs</a:t>
                      </a:r>
                    </a:p>
                  </a:txBody>
                  <a:tcPr marL="68580" marR="68580" marT="0" marB="0"/>
                </a:tc>
                <a:tc>
                  <a:txBody>
                    <a:bodyPr/>
                    <a:lstStyle/>
                    <a:p>
                      <a:pPr>
                        <a:spcAft>
                          <a:spcPts val="0"/>
                        </a:spcAft>
                      </a:pPr>
                      <a:r>
                        <a:rPr lang="en-US" sz="1600" dirty="0">
                          <a:effectLst/>
                        </a:rPr>
                        <a:t>$     32,000</a:t>
                      </a:r>
                    </a:p>
                  </a:txBody>
                  <a:tcPr marL="68580" marR="68580" marT="0" marB="0"/>
                </a:tc>
                <a:extLst>
                  <a:ext uri="{0D108BD9-81ED-4DB2-BD59-A6C34878D82A}">
                    <a16:rowId xmlns:a16="http://schemas.microsoft.com/office/drawing/2014/main" val="3477329909"/>
                  </a:ext>
                </a:extLst>
              </a:tr>
              <a:tr h="232993">
                <a:tc>
                  <a:txBody>
                    <a:bodyPr/>
                    <a:lstStyle/>
                    <a:p>
                      <a:pPr>
                        <a:spcAft>
                          <a:spcPts val="0"/>
                        </a:spcAft>
                      </a:pPr>
                      <a:r>
                        <a:rPr lang="en-US" sz="1600" dirty="0">
                          <a:effectLst/>
                        </a:rPr>
                        <a:t>                                    </a:t>
                      </a:r>
                      <a:r>
                        <a:rPr lang="en-US" sz="1600" b="1" dirty="0">
                          <a:effectLst/>
                        </a:rPr>
                        <a:t>Additional Project Costs</a:t>
                      </a:r>
                    </a:p>
                  </a:txBody>
                  <a:tcPr marL="68580" marR="68580" marT="0" marB="0"/>
                </a:tc>
                <a:tc>
                  <a:txBody>
                    <a:bodyPr/>
                    <a:lstStyle/>
                    <a:p>
                      <a:pPr>
                        <a:spcAft>
                          <a:spcPts val="0"/>
                        </a:spcAft>
                      </a:pPr>
                      <a:r>
                        <a:rPr lang="en-US" sz="1600" dirty="0">
                          <a:effectLst/>
                        </a:rPr>
                        <a:t>$ </a:t>
                      </a:r>
                      <a:r>
                        <a:rPr lang="en-US" sz="1600" b="1" dirty="0">
                          <a:effectLst/>
                        </a:rPr>
                        <a:t>6,029,379</a:t>
                      </a:r>
                    </a:p>
                  </a:txBody>
                  <a:tcPr marL="68580" marR="68580" marT="0" marB="0"/>
                </a:tc>
                <a:extLst>
                  <a:ext uri="{0D108BD9-81ED-4DB2-BD59-A6C34878D82A}">
                    <a16:rowId xmlns:a16="http://schemas.microsoft.com/office/drawing/2014/main" val="1583238990"/>
                  </a:ext>
                </a:extLst>
              </a:tr>
              <a:tr h="232993">
                <a:tc>
                  <a:txBody>
                    <a:bodyPr/>
                    <a:lstStyle/>
                    <a:p>
                      <a:pPr>
                        <a:spcAft>
                          <a:spcPts val="0"/>
                        </a:spcAft>
                      </a:pPr>
                      <a:endParaRPr lang="en-US" sz="1600" dirty="0">
                        <a:effectLst/>
                      </a:endParaRPr>
                    </a:p>
                  </a:txBody>
                  <a:tcPr marL="68580" marR="68580" marT="0" marB="0"/>
                </a:tc>
                <a:tc>
                  <a:txBody>
                    <a:bodyPr/>
                    <a:lstStyle/>
                    <a:p>
                      <a:pPr>
                        <a:spcAft>
                          <a:spcPts val="0"/>
                        </a:spcAft>
                      </a:pPr>
                      <a:endParaRPr lang="en-US" sz="1600" dirty="0">
                        <a:effectLst/>
                      </a:endParaRPr>
                    </a:p>
                  </a:txBody>
                  <a:tcPr marL="68580" marR="68580" marT="0" marB="0"/>
                </a:tc>
                <a:extLst>
                  <a:ext uri="{0D108BD9-81ED-4DB2-BD59-A6C34878D82A}">
                    <a16:rowId xmlns:a16="http://schemas.microsoft.com/office/drawing/2014/main" val="1581495963"/>
                  </a:ext>
                </a:extLst>
              </a:tr>
            </a:tbl>
          </a:graphicData>
        </a:graphic>
      </p:graphicFrame>
      <p:pic>
        <p:nvPicPr>
          <p:cNvPr id="4" name="Picture 5" descr="A picture containing outdoor, ground, sky, dirt&#10;&#10;Description automatically generated">
            <a:extLst>
              <a:ext uri="{FF2B5EF4-FFF2-40B4-BE49-F238E27FC236}">
                <a16:creationId xmlns:a16="http://schemas.microsoft.com/office/drawing/2014/main" id="{D6C21577-6969-41CB-B592-EA279DEFEFA4}"/>
              </a:ext>
            </a:extLst>
          </p:cNvPr>
          <p:cNvPicPr>
            <a:picLocks noChangeAspect="1"/>
          </p:cNvPicPr>
          <p:nvPr/>
        </p:nvPicPr>
        <p:blipFill rotWithShape="1">
          <a:blip r:embed="rId4"/>
          <a:srcRect l="13953" r="20751" b="714"/>
          <a:stretch/>
        </p:blipFill>
        <p:spPr>
          <a:xfrm>
            <a:off x="7817223" y="1943100"/>
            <a:ext cx="3270491" cy="3732291"/>
          </a:xfrm>
          <a:prstGeom prst="rect">
            <a:avLst/>
          </a:prstGeom>
        </p:spPr>
      </p:pic>
      <p:sp>
        <p:nvSpPr>
          <p:cNvPr id="6" name="TextBox 5"/>
          <p:cNvSpPr txBox="1"/>
          <p:nvPr/>
        </p:nvSpPr>
        <p:spPr>
          <a:xfrm>
            <a:off x="904412" y="5722788"/>
            <a:ext cx="6605976" cy="369332"/>
          </a:xfrm>
          <a:prstGeom prst="rect">
            <a:avLst/>
          </a:prstGeom>
          <a:noFill/>
        </p:spPr>
        <p:txBody>
          <a:bodyPr wrap="none" rtlCol="0">
            <a:spAutoFit/>
          </a:bodyPr>
          <a:lstStyle/>
          <a:p>
            <a:r>
              <a:rPr lang="en-US" b="1" dirty="0"/>
              <a:t>Total Project Cost:                                                     $29,986,688</a:t>
            </a:r>
          </a:p>
        </p:txBody>
      </p:sp>
    </p:spTree>
    <p:extLst>
      <p:ext uri="{BB962C8B-B14F-4D97-AF65-F5344CB8AC3E}">
        <p14:creationId xmlns:p14="http://schemas.microsoft.com/office/powerpoint/2010/main" val="383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Secured Funding</a:t>
            </a:r>
          </a:p>
        </p:txBody>
      </p:sp>
      <p:graphicFrame>
        <p:nvGraphicFramePr>
          <p:cNvPr id="3" name="Table 3">
            <a:extLst>
              <a:ext uri="{FF2B5EF4-FFF2-40B4-BE49-F238E27FC236}">
                <a16:creationId xmlns:a16="http://schemas.microsoft.com/office/drawing/2014/main" id="{7E469A5D-C07B-48C4-AA05-79120DBC1E78}"/>
              </a:ext>
            </a:extLst>
          </p:cNvPr>
          <p:cNvGraphicFramePr>
            <a:graphicFrameLocks noGrp="1"/>
          </p:cNvGraphicFramePr>
          <p:nvPr>
            <p:ph idx="1"/>
            <p:extLst>
              <p:ext uri="{D42A27DB-BD31-4B8C-83A1-F6EECF244321}">
                <p14:modId xmlns:p14="http://schemas.microsoft.com/office/powerpoint/2010/main" val="1160848141"/>
              </p:ext>
            </p:extLst>
          </p:nvPr>
        </p:nvGraphicFramePr>
        <p:xfrm>
          <a:off x="1894086" y="1809158"/>
          <a:ext cx="8304362" cy="1515933"/>
        </p:xfrm>
        <a:graphic>
          <a:graphicData uri="http://schemas.openxmlformats.org/drawingml/2006/table">
            <a:tbl>
              <a:tblPr firstRow="1" bandRow="1">
                <a:tableStyleId>{1FECB4D8-DB02-4DC6-A0A2-4F2EBAE1DC90}</a:tableStyleId>
              </a:tblPr>
              <a:tblGrid>
                <a:gridCol w="6314536">
                  <a:extLst>
                    <a:ext uri="{9D8B030D-6E8A-4147-A177-3AD203B41FA5}">
                      <a16:colId xmlns:a16="http://schemas.microsoft.com/office/drawing/2014/main" val="2414039163"/>
                    </a:ext>
                  </a:extLst>
                </a:gridCol>
                <a:gridCol w="1989826">
                  <a:extLst>
                    <a:ext uri="{9D8B030D-6E8A-4147-A177-3AD203B41FA5}">
                      <a16:colId xmlns:a16="http://schemas.microsoft.com/office/drawing/2014/main" val="1581316173"/>
                    </a:ext>
                  </a:extLst>
                </a:gridCol>
              </a:tblGrid>
              <a:tr h="343130">
                <a:tc>
                  <a:txBody>
                    <a:bodyPr/>
                    <a:lstStyle/>
                    <a:p>
                      <a:pPr algn="l"/>
                      <a:r>
                        <a:rPr lang="en-US" sz="2000" b="0" dirty="0"/>
                        <a:t>Funding Source</a:t>
                      </a:r>
                    </a:p>
                  </a:txBody>
                  <a:tcPr/>
                </a:tc>
                <a:tc>
                  <a:txBody>
                    <a:bodyPr/>
                    <a:lstStyle/>
                    <a:p>
                      <a:pPr algn="r"/>
                      <a:r>
                        <a:rPr lang="en-US" sz="2000" b="0" dirty="0"/>
                        <a:t>Amount</a:t>
                      </a:r>
                    </a:p>
                  </a:txBody>
                  <a:tcPr/>
                </a:tc>
                <a:extLst>
                  <a:ext uri="{0D108BD9-81ED-4DB2-BD59-A6C34878D82A}">
                    <a16:rowId xmlns:a16="http://schemas.microsoft.com/office/drawing/2014/main" val="2138379341"/>
                  </a:ext>
                </a:extLst>
              </a:tr>
              <a:tr h="321134">
                <a:tc>
                  <a:txBody>
                    <a:bodyPr/>
                    <a:lstStyle/>
                    <a:p>
                      <a:pPr lvl="0">
                        <a:buNone/>
                      </a:pPr>
                      <a:r>
                        <a:rPr lang="en-US" sz="1800" b="0" i="0" u="none" strike="noStrike" noProof="0" dirty="0">
                          <a:latin typeface="Calisto MT"/>
                        </a:rPr>
                        <a:t>WA Ecology Streamflow Restoration* </a:t>
                      </a:r>
                      <a:endParaRPr lang="en-US" dirty="0"/>
                    </a:p>
                  </a:txBody>
                  <a:tcPr/>
                </a:tc>
                <a:tc>
                  <a:txBody>
                    <a:bodyPr/>
                    <a:lstStyle/>
                    <a:p>
                      <a:pPr algn="r"/>
                      <a:r>
                        <a:rPr lang="en-US" dirty="0"/>
                        <a:t>$7,968,553.00</a:t>
                      </a:r>
                    </a:p>
                  </a:txBody>
                  <a:tcPr/>
                </a:tc>
                <a:extLst>
                  <a:ext uri="{0D108BD9-81ED-4DB2-BD59-A6C34878D82A}">
                    <a16:rowId xmlns:a16="http://schemas.microsoft.com/office/drawing/2014/main" val="1726714064"/>
                  </a:ext>
                </a:extLst>
              </a:tr>
              <a:tr h="321133">
                <a:tc>
                  <a:txBody>
                    <a:bodyPr/>
                    <a:lstStyle/>
                    <a:p>
                      <a:pPr lvl="0">
                        <a:buNone/>
                      </a:pPr>
                      <a:r>
                        <a:rPr lang="en-US" sz="1800" b="0" i="0" u="none" strike="noStrike" noProof="0" dirty="0">
                          <a:latin typeface="Calisto MT"/>
                        </a:rPr>
                        <a:t>WA Conservation Irrigation Efficiencies Grant Program</a:t>
                      </a:r>
                    </a:p>
                  </a:txBody>
                  <a:tcPr/>
                </a:tc>
                <a:tc>
                  <a:txBody>
                    <a:bodyPr/>
                    <a:lstStyle/>
                    <a:p>
                      <a:pPr lvl="0" algn="r">
                        <a:buNone/>
                      </a:pPr>
                      <a:r>
                        <a:rPr lang="en-US" dirty="0"/>
                        <a:t>$54,136.34</a:t>
                      </a:r>
                    </a:p>
                  </a:txBody>
                  <a:tcPr/>
                </a:tc>
                <a:extLst>
                  <a:ext uri="{0D108BD9-81ED-4DB2-BD59-A6C34878D82A}">
                    <a16:rowId xmlns:a16="http://schemas.microsoft.com/office/drawing/2014/main" val="1616170078"/>
                  </a:ext>
                </a:extLst>
              </a:tr>
              <a:tr h="388173">
                <a:tc>
                  <a:txBody>
                    <a:bodyPr/>
                    <a:lstStyle/>
                    <a:p>
                      <a:pPr lvl="0">
                        <a:buNone/>
                      </a:pPr>
                      <a:r>
                        <a:rPr lang="en-US" sz="1800" b="1" i="0" u="none" strike="noStrike" noProof="0" dirty="0">
                          <a:latin typeface="Calisto MT"/>
                        </a:rPr>
                        <a:t>Total</a:t>
                      </a:r>
                    </a:p>
                  </a:txBody>
                  <a:tcPr/>
                </a:tc>
                <a:tc>
                  <a:txBody>
                    <a:bodyPr/>
                    <a:lstStyle/>
                    <a:p>
                      <a:pPr lvl="0" algn="r">
                        <a:buNone/>
                      </a:pPr>
                      <a:r>
                        <a:rPr lang="en-US" b="1" dirty="0"/>
                        <a:t>$8,022,689.34</a:t>
                      </a:r>
                    </a:p>
                  </a:txBody>
                  <a:tcPr/>
                </a:tc>
                <a:extLst>
                  <a:ext uri="{0D108BD9-81ED-4DB2-BD59-A6C34878D82A}">
                    <a16:rowId xmlns:a16="http://schemas.microsoft.com/office/drawing/2014/main" val="4077996384"/>
                  </a:ext>
                </a:extLst>
              </a:tr>
            </a:tbl>
          </a:graphicData>
        </a:graphic>
      </p:graphicFrame>
      <p:pic>
        <p:nvPicPr>
          <p:cNvPr id="4" name="Picture 4" descr="A picture containing grass, outdoor, tree, mountain&#10;&#10;Description automatically generated">
            <a:extLst>
              <a:ext uri="{FF2B5EF4-FFF2-40B4-BE49-F238E27FC236}">
                <a16:creationId xmlns:a16="http://schemas.microsoft.com/office/drawing/2014/main" id="{FA96CCAB-6375-4C91-9063-EED37989E006}"/>
              </a:ext>
            </a:extLst>
          </p:cNvPr>
          <p:cNvPicPr>
            <a:picLocks noChangeAspect="1"/>
          </p:cNvPicPr>
          <p:nvPr/>
        </p:nvPicPr>
        <p:blipFill rotWithShape="1">
          <a:blip r:embed="rId2"/>
          <a:srcRect t="41406" r="524" b="12500"/>
          <a:stretch/>
        </p:blipFill>
        <p:spPr>
          <a:xfrm>
            <a:off x="2144244" y="3542771"/>
            <a:ext cx="7804046" cy="2423421"/>
          </a:xfrm>
          <a:prstGeom prst="rect">
            <a:avLst/>
          </a:prstGeom>
        </p:spPr>
      </p:pic>
      <p:sp>
        <p:nvSpPr>
          <p:cNvPr id="5" name="TextBox 4"/>
          <p:cNvSpPr txBox="1"/>
          <p:nvPr/>
        </p:nvSpPr>
        <p:spPr>
          <a:xfrm>
            <a:off x="7340992" y="6294922"/>
            <a:ext cx="4185761" cy="369332"/>
          </a:xfrm>
          <a:prstGeom prst="rect">
            <a:avLst/>
          </a:prstGeom>
          <a:noFill/>
        </p:spPr>
        <p:txBody>
          <a:bodyPr wrap="none" rtlCol="0">
            <a:spAutoFit/>
          </a:bodyPr>
          <a:lstStyle/>
          <a:p>
            <a:r>
              <a:rPr lang="en-US" dirty="0"/>
              <a:t>*available match from WA Ecology 2019</a:t>
            </a:r>
          </a:p>
        </p:txBody>
      </p:sp>
    </p:spTree>
    <p:extLst>
      <p:ext uri="{BB962C8B-B14F-4D97-AF65-F5344CB8AC3E}">
        <p14:creationId xmlns:p14="http://schemas.microsoft.com/office/powerpoint/2010/main" val="2469397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04B9D-9B5B-4E43-8652-55676AE4D04D}"/>
              </a:ext>
            </a:extLst>
          </p:cNvPr>
          <p:cNvSpPr>
            <a:spLocks noGrp="1"/>
          </p:cNvSpPr>
          <p:nvPr>
            <p:ph type="title"/>
          </p:nvPr>
        </p:nvSpPr>
        <p:spPr/>
        <p:txBody>
          <a:bodyPr/>
          <a:lstStyle/>
          <a:p>
            <a:r>
              <a:rPr lang="en-US" dirty="0"/>
              <a:t>Benefit Cost Analysis</a:t>
            </a:r>
          </a:p>
        </p:txBody>
      </p:sp>
      <p:sp>
        <p:nvSpPr>
          <p:cNvPr id="3" name="Content Placeholder 2">
            <a:extLst>
              <a:ext uri="{FF2B5EF4-FFF2-40B4-BE49-F238E27FC236}">
                <a16:creationId xmlns:a16="http://schemas.microsoft.com/office/drawing/2014/main" id="{85D84756-4E56-4D25-BD34-94FFB5DF0DB3}"/>
              </a:ext>
            </a:extLst>
          </p:cNvPr>
          <p:cNvSpPr>
            <a:spLocks noGrp="1"/>
          </p:cNvSpPr>
          <p:nvPr>
            <p:ph idx="1"/>
          </p:nvPr>
        </p:nvSpPr>
        <p:spPr>
          <a:xfrm>
            <a:off x="795647" y="2293126"/>
            <a:ext cx="4697477" cy="3636088"/>
          </a:xfrm>
        </p:spPr>
        <p:txBody>
          <a:bodyPr vert="horz" lIns="91440" tIns="45720" rIns="91440" bIns="45720" rtlCol="0" anchor="t">
            <a:normAutofit/>
          </a:bodyPr>
          <a:lstStyle/>
          <a:p>
            <a:pPr marL="0" indent="0">
              <a:buNone/>
            </a:pPr>
            <a:r>
              <a:rPr lang="en-US" sz="2800" dirty="0"/>
              <a:t>The BCA for the Dungeness Reservoir Off-channel Reservoir project is </a:t>
            </a:r>
            <a:r>
              <a:rPr lang="en-US" sz="2800" b="1" dirty="0"/>
              <a:t>1.91</a:t>
            </a:r>
          </a:p>
        </p:txBody>
      </p:sp>
      <p:pic>
        <p:nvPicPr>
          <p:cNvPr id="4" name="Picture 4">
            <a:extLst>
              <a:ext uri="{FF2B5EF4-FFF2-40B4-BE49-F238E27FC236}">
                <a16:creationId xmlns:a16="http://schemas.microsoft.com/office/drawing/2014/main" id="{26617FC5-7BB2-4F8F-8F96-CC5CAEE47B70}"/>
              </a:ext>
            </a:extLst>
          </p:cNvPr>
          <p:cNvPicPr>
            <a:picLocks noChangeAspect="1"/>
          </p:cNvPicPr>
          <p:nvPr/>
        </p:nvPicPr>
        <p:blipFill>
          <a:blip r:embed="rId2"/>
          <a:stretch>
            <a:fillRect/>
          </a:stretch>
        </p:blipFill>
        <p:spPr>
          <a:xfrm>
            <a:off x="5629835" y="2290483"/>
            <a:ext cx="5423647" cy="3630706"/>
          </a:xfrm>
          <a:prstGeom prst="rect">
            <a:avLst/>
          </a:prstGeom>
        </p:spPr>
      </p:pic>
    </p:spTree>
    <p:extLst>
      <p:ext uri="{BB962C8B-B14F-4D97-AF65-F5344CB8AC3E}">
        <p14:creationId xmlns:p14="http://schemas.microsoft.com/office/powerpoint/2010/main" val="3686349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A3FB6-2CD6-4725-949C-07D0D1268E4C}"/>
              </a:ext>
            </a:extLst>
          </p:cNvPr>
          <p:cNvSpPr>
            <a:spLocks noGrp="1"/>
          </p:cNvSpPr>
          <p:nvPr>
            <p:ph type="title"/>
          </p:nvPr>
        </p:nvSpPr>
        <p:spPr>
          <a:xfrm>
            <a:off x="700635" y="827093"/>
            <a:ext cx="10691265" cy="1371030"/>
          </a:xfrm>
        </p:spPr>
        <p:txBody>
          <a:bodyPr/>
          <a:lstStyle/>
          <a:p>
            <a:r>
              <a:rPr lang="en-US" dirty="0"/>
              <a:t>Project Summary</a:t>
            </a:r>
          </a:p>
        </p:txBody>
      </p:sp>
      <p:sp>
        <p:nvSpPr>
          <p:cNvPr id="3" name="Content Placeholder 2">
            <a:extLst>
              <a:ext uri="{FF2B5EF4-FFF2-40B4-BE49-F238E27FC236}">
                <a16:creationId xmlns:a16="http://schemas.microsoft.com/office/drawing/2014/main" id="{2ADF58E6-DFF2-48FB-90BD-9BD566820AE2}"/>
              </a:ext>
            </a:extLst>
          </p:cNvPr>
          <p:cNvSpPr>
            <a:spLocks noGrp="1"/>
          </p:cNvSpPr>
          <p:nvPr>
            <p:ph idx="1"/>
          </p:nvPr>
        </p:nvSpPr>
        <p:spPr>
          <a:xfrm>
            <a:off x="700635" y="1543792"/>
            <a:ext cx="10691265" cy="4573673"/>
          </a:xfrm>
        </p:spPr>
        <p:txBody>
          <a:bodyPr vert="horz" lIns="91440" tIns="45720" rIns="91440" bIns="45720" rtlCol="0" anchor="t">
            <a:noAutofit/>
          </a:bodyPr>
          <a:lstStyle/>
          <a:p>
            <a:pPr marL="0" indent="0">
              <a:buNone/>
            </a:pPr>
            <a:r>
              <a:rPr lang="en-US" sz="1800" dirty="0">
                <a:ea typeface="+mn-lt"/>
                <a:cs typeface="+mn-lt"/>
              </a:rPr>
              <a:t>The proposed Dungeness Off-Channel Reservoir Project offers a water storage concept that has broad support among local and state resource managers, water users, state and federal legislators, the Jamestown S’Klallam Tribe, and other key stakeholders. The proposed project will construct a 1,600 acre-foot off-channel reservoir on a 319-acre parcel located near Sequim, WA. </a:t>
            </a:r>
          </a:p>
          <a:p>
            <a:pPr marL="0" indent="0">
              <a:buNone/>
            </a:pPr>
            <a:r>
              <a:rPr lang="en-US" sz="1800" dirty="0"/>
              <a:t>Stream flows in the Dungeness River derive largely from the Olympic Mountains snowpack and decline throughout the summer as the snowpack melts typically reaching their lowest levels in Aug-Sept –the same time that human and salmon freshwater needs are at their greatest. During this annual period of low flow, local water right holders can withdraw as much as half of the river’s flow, which further reduces the amount of cool water and habitat available to migrating, spawning, and rearing ESA-listed fish and can contribute to fish stranding and upstream fish passage challenges as well as dangerously high water temperatures.</a:t>
            </a:r>
          </a:p>
          <a:p>
            <a:pPr marL="0" indent="0">
              <a:buNone/>
            </a:pPr>
            <a:r>
              <a:rPr lang="en-US" sz="1800" dirty="0"/>
              <a:t>The Sequim area only receives about 16 inches of precipitation per year, similar to places like Los Angeles and the desert-like areas in eastern Washington, and is increasingly susceptible to drought as eight of the last twenty years – including four of the past eight years – in the area have been drought or dry years.</a:t>
            </a:r>
          </a:p>
        </p:txBody>
      </p:sp>
    </p:spTree>
    <p:extLst>
      <p:ext uri="{BB962C8B-B14F-4D97-AF65-F5344CB8AC3E}">
        <p14:creationId xmlns:p14="http://schemas.microsoft.com/office/powerpoint/2010/main" val="3288575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C366784-EC78-42CC-A337-7B40E6212E94}"/>
              </a:ext>
            </a:extLst>
          </p:cNvPr>
          <p:cNvSpPr txBox="1"/>
          <p:nvPr/>
        </p:nvSpPr>
        <p:spPr>
          <a:xfrm>
            <a:off x="392733" y="28506"/>
            <a:ext cx="112990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cap="all" dirty="0">
                <a:solidFill>
                  <a:srgbClr val="000000"/>
                </a:solidFill>
                <a:latin typeface="Univers Condensed"/>
              </a:rPr>
              <a:t>Dungeness Off-channel Reservoir PROJECT  TIMELINE</a:t>
            </a:r>
            <a:r>
              <a:rPr lang="en-US" sz="2800" dirty="0">
                <a:solidFill>
                  <a:srgbClr val="000000"/>
                </a:solidFill>
                <a:latin typeface="Univers Condensed"/>
              </a:rPr>
              <a:t>​</a:t>
            </a:r>
            <a:endParaRPr lang="en-US" sz="2800" dirty="0">
              <a:solidFill>
                <a:srgbClr val="000000"/>
              </a:solidFill>
              <a:cs typeface="Arial"/>
            </a:endParaRPr>
          </a:p>
        </p:txBody>
      </p:sp>
      <p:pic>
        <p:nvPicPr>
          <p:cNvPr id="4" name="Picture 3">
            <a:extLst>
              <a:ext uri="{FF2B5EF4-FFF2-40B4-BE49-F238E27FC236}">
                <a16:creationId xmlns:a16="http://schemas.microsoft.com/office/drawing/2014/main" id="{6400A30A-3F4F-65CB-72C5-D239B5EDD852}"/>
              </a:ext>
            </a:extLst>
          </p:cNvPr>
          <p:cNvPicPr>
            <a:picLocks noChangeAspect="1"/>
          </p:cNvPicPr>
          <p:nvPr/>
        </p:nvPicPr>
        <p:blipFill>
          <a:blip r:embed="rId2"/>
          <a:stretch>
            <a:fillRect/>
          </a:stretch>
        </p:blipFill>
        <p:spPr>
          <a:xfrm>
            <a:off x="1266825" y="551726"/>
            <a:ext cx="10022868" cy="5988239"/>
          </a:xfrm>
          <a:prstGeom prst="rect">
            <a:avLst/>
          </a:prstGeom>
        </p:spPr>
      </p:pic>
    </p:spTree>
    <p:extLst>
      <p:ext uri="{BB962C8B-B14F-4D97-AF65-F5344CB8AC3E}">
        <p14:creationId xmlns:p14="http://schemas.microsoft.com/office/powerpoint/2010/main" val="3982853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3CBB-9439-4FAC-A490-FE3081EBAD0B}"/>
              </a:ext>
            </a:extLst>
          </p:cNvPr>
          <p:cNvSpPr>
            <a:spLocks noGrp="1"/>
          </p:cNvSpPr>
          <p:nvPr>
            <p:ph type="title" idx="4294967295"/>
          </p:nvPr>
        </p:nvSpPr>
        <p:spPr>
          <a:xfrm>
            <a:off x="705134" y="923119"/>
            <a:ext cx="10798175" cy="1052513"/>
          </a:xfrm>
        </p:spPr>
        <p:txBody>
          <a:bodyPr>
            <a:normAutofit/>
          </a:bodyPr>
          <a:lstStyle/>
          <a:p>
            <a:r>
              <a:rPr lang="en-US" dirty="0"/>
              <a:t>Dungeness off-channel reservoir</a:t>
            </a:r>
          </a:p>
        </p:txBody>
      </p:sp>
      <p:graphicFrame>
        <p:nvGraphicFramePr>
          <p:cNvPr id="6" name="Content Placeholder 2">
            <a:extLst>
              <a:ext uri="{FF2B5EF4-FFF2-40B4-BE49-F238E27FC236}">
                <a16:creationId xmlns:a16="http://schemas.microsoft.com/office/drawing/2014/main" id="{57B48F72-6855-48A4-83CB-6D4195B607F2}"/>
              </a:ext>
            </a:extLst>
          </p:cNvPr>
          <p:cNvGraphicFramePr>
            <a:graphicFrameLocks noGrp="1"/>
          </p:cNvGraphicFramePr>
          <p:nvPr>
            <p:ph idx="4294967295"/>
            <p:extLst>
              <p:ext uri="{D42A27DB-BD31-4B8C-83A1-F6EECF244321}">
                <p14:modId xmlns:p14="http://schemas.microsoft.com/office/powerpoint/2010/main" val="1018239995"/>
              </p:ext>
            </p:extLst>
          </p:nvPr>
        </p:nvGraphicFramePr>
        <p:xfrm>
          <a:off x="625522" y="1849251"/>
          <a:ext cx="11176000" cy="4224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feature_mini im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3442" y="2224979"/>
            <a:ext cx="1305768" cy="1305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548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F5E3C6-192B-4D67-9600-C2DC567ABD2A}"/>
              </a:ext>
            </a:extLst>
          </p:cNvPr>
          <p:cNvSpPr>
            <a:spLocks noGrp="1"/>
          </p:cNvSpPr>
          <p:nvPr>
            <p:ph type="title"/>
          </p:nvPr>
        </p:nvSpPr>
        <p:spPr>
          <a:xfrm>
            <a:off x="700635" y="922096"/>
            <a:ext cx="10691265" cy="864072"/>
          </a:xfrm>
        </p:spPr>
        <p:txBody>
          <a:bodyPr>
            <a:normAutofit/>
          </a:bodyPr>
          <a:lstStyle/>
          <a:p>
            <a:r>
              <a:rPr lang="en-US" dirty="0"/>
              <a:t>Population Impacted</a:t>
            </a:r>
          </a:p>
        </p:txBody>
      </p:sp>
      <p:cxnSp>
        <p:nvCxnSpPr>
          <p:cNvPr id="11" name="Straight Connector 10">
            <a:extLst>
              <a:ext uri="{FF2B5EF4-FFF2-40B4-BE49-F238E27FC236}">
                <a16:creationId xmlns:a16="http://schemas.microsoft.com/office/drawing/2014/main" id="{5EF1A8C6-8F60-4EF2-B4D7-A5A5E94F69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4" descr="Map&#10;&#10;Description automatically generated">
            <a:extLst>
              <a:ext uri="{FF2B5EF4-FFF2-40B4-BE49-F238E27FC236}">
                <a16:creationId xmlns:a16="http://schemas.microsoft.com/office/drawing/2014/main" id="{911454B2-B34B-902C-6A6A-E9FC8622EEAA}"/>
              </a:ext>
            </a:extLst>
          </p:cNvPr>
          <p:cNvPicPr>
            <a:picLocks noChangeAspect="1"/>
          </p:cNvPicPr>
          <p:nvPr/>
        </p:nvPicPr>
        <p:blipFill>
          <a:blip r:embed="rId2"/>
          <a:stretch>
            <a:fillRect/>
          </a:stretch>
        </p:blipFill>
        <p:spPr>
          <a:xfrm>
            <a:off x="800099" y="2725239"/>
            <a:ext cx="3398089" cy="2208757"/>
          </a:xfrm>
          <a:prstGeom prst="rect">
            <a:avLst/>
          </a:prstGeom>
        </p:spPr>
      </p:pic>
      <p:sp>
        <p:nvSpPr>
          <p:cNvPr id="3" name="Content Placeholder 2">
            <a:extLst>
              <a:ext uri="{FF2B5EF4-FFF2-40B4-BE49-F238E27FC236}">
                <a16:creationId xmlns:a16="http://schemas.microsoft.com/office/drawing/2014/main" id="{80AF6412-1EAC-4DF4-8217-50578A86542A}"/>
              </a:ext>
            </a:extLst>
          </p:cNvPr>
          <p:cNvSpPr>
            <a:spLocks noGrp="1"/>
          </p:cNvSpPr>
          <p:nvPr>
            <p:ph idx="1"/>
          </p:nvPr>
        </p:nvSpPr>
        <p:spPr>
          <a:xfrm>
            <a:off x="4797971" y="1906418"/>
            <a:ext cx="6693941" cy="3923165"/>
          </a:xfrm>
        </p:spPr>
        <p:txBody>
          <a:bodyPr vert="horz" lIns="91440" tIns="45720" rIns="91440" bIns="45720" rtlCol="0" anchor="t">
            <a:normAutofit fontScale="92500"/>
          </a:bodyPr>
          <a:lstStyle/>
          <a:p>
            <a:pPr marL="0" indent="0">
              <a:buNone/>
            </a:pPr>
            <a:r>
              <a:rPr lang="en-US" sz="2400" dirty="0">
                <a:ea typeface="+mn-lt"/>
                <a:cs typeface="+mn-lt"/>
              </a:rPr>
              <a:t>The total population of Clallam County in 2020 was 77,155 and all will benefit from a healthy and climate resilient watershed and Dungeness River, a more climate-resilient local agricultural economy, and improved recreational opportunities. The number of people that live </a:t>
            </a:r>
            <a:r>
              <a:rPr lang="en-US" sz="2400" dirty="0" err="1">
                <a:ea typeface="+mn-lt"/>
                <a:cs typeface="+mn-lt"/>
              </a:rPr>
              <a:t>downgradient</a:t>
            </a:r>
            <a:r>
              <a:rPr lang="en-US" sz="2400" dirty="0">
                <a:ea typeface="+mn-lt"/>
                <a:cs typeface="+mn-lt"/>
              </a:rPr>
              <a:t> of the Reservoir is 11,812 (15.3% of the Clallam County total population) based on 2020 Census block data and these people will likely benefit most from the project.</a:t>
            </a:r>
            <a:endParaRPr lang="en-US" sz="2400" dirty="0"/>
          </a:p>
          <a:p>
            <a:pPr marL="0" indent="0">
              <a:buNone/>
            </a:pPr>
            <a:endParaRPr lang="en-US" sz="2400" dirty="0"/>
          </a:p>
        </p:txBody>
      </p:sp>
      <p:cxnSp>
        <p:nvCxnSpPr>
          <p:cNvPr id="13" name="Straight Connector 12">
            <a:extLst>
              <a:ext uri="{FF2B5EF4-FFF2-40B4-BE49-F238E27FC236}">
                <a16:creationId xmlns:a16="http://schemas.microsoft.com/office/drawing/2014/main" id="{FD9760AA-CA3F-4C65-B688-B44307731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366407" y="3502809"/>
            <a:ext cx="716671" cy="461665"/>
          </a:xfrm>
          <a:prstGeom prst="rect">
            <a:avLst/>
          </a:prstGeom>
          <a:noFill/>
        </p:spPr>
        <p:txBody>
          <a:bodyPr wrap="none" rtlCol="0">
            <a:spAutoFit/>
          </a:bodyPr>
          <a:lstStyle/>
          <a:p>
            <a:r>
              <a:rPr lang="en-US" sz="2400" b="1" dirty="0"/>
              <a:t>WA</a:t>
            </a:r>
            <a:endParaRPr lang="en-US" b="1" dirty="0"/>
          </a:p>
        </p:txBody>
      </p:sp>
    </p:spTree>
    <p:extLst>
      <p:ext uri="{BB962C8B-B14F-4D97-AF65-F5344CB8AC3E}">
        <p14:creationId xmlns:p14="http://schemas.microsoft.com/office/powerpoint/2010/main" val="3726182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49358-7B20-4484-AE58-9949E9F7832E}"/>
              </a:ext>
            </a:extLst>
          </p:cNvPr>
          <p:cNvSpPr txBox="1">
            <a:spLocks/>
          </p:cNvSpPr>
          <p:nvPr/>
        </p:nvSpPr>
        <p:spPr>
          <a:xfrm>
            <a:off x="795647" y="922096"/>
            <a:ext cx="10596253" cy="1371030"/>
          </a:xfrm>
          <a:prstGeom prst="rect">
            <a:avLst/>
          </a:prstGeom>
        </p:spPr>
        <p:txBody>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n-US" dirty="0">
                <a:ea typeface="+mj-lt"/>
                <a:cs typeface="+mj-lt"/>
              </a:rPr>
              <a:t>Project Impacts on </a:t>
            </a:r>
          </a:p>
          <a:p>
            <a:r>
              <a:rPr lang="en-US" dirty="0">
                <a:ea typeface="+mj-lt"/>
                <a:cs typeface="+mj-lt"/>
              </a:rPr>
              <a:t>disadvantaged communities</a:t>
            </a:r>
          </a:p>
          <a:p>
            <a:endParaRPr lang="en-US" sz="5400" dirty="0"/>
          </a:p>
        </p:txBody>
      </p:sp>
      <p:sp>
        <p:nvSpPr>
          <p:cNvPr id="4" name="TextBox 3">
            <a:extLst>
              <a:ext uri="{FF2B5EF4-FFF2-40B4-BE49-F238E27FC236}">
                <a16:creationId xmlns:a16="http://schemas.microsoft.com/office/drawing/2014/main" id="{4E162E29-CA83-B93D-2775-30BE164E35F4}"/>
              </a:ext>
            </a:extLst>
          </p:cNvPr>
          <p:cNvSpPr txBox="1"/>
          <p:nvPr/>
        </p:nvSpPr>
        <p:spPr>
          <a:xfrm>
            <a:off x="839142" y="2466622"/>
            <a:ext cx="6543792"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sto MT"/>
              </a:rPr>
              <a:t>The Dungeness Reservoir will benefit low income and minority populations. According to the US Census Bureau, the median household income of Clallam County from 2016-2020 (in 2020 dollars) was $55,090. This income is significantly lower than the Washington state ($78,687) and US ($65,712) median income. Additionally, income data retrieved from the American Community Survey indicates that within 2 miles down gradient of the Reservoir, there are about 2,512 people with a weighted median income of $44,405.13 – significantly below even the median household income of the County as a whole.</a:t>
            </a:r>
            <a:r>
              <a:rPr lang="en-US" sz="2000" dirty="0">
                <a:latin typeface="Calisto MT"/>
                <a:cs typeface="Calibri"/>
              </a:rPr>
              <a:t> </a:t>
            </a:r>
            <a:endParaRPr lang="en-US" sz="3600" dirty="0">
              <a:latin typeface="Calisto MT"/>
            </a:endParaRPr>
          </a:p>
        </p:txBody>
      </p:sp>
      <p:pic>
        <p:nvPicPr>
          <p:cNvPr id="6" name="Picture 6" descr="Chart, funnel chart&#10;&#10;Description automatically generated">
            <a:extLst>
              <a:ext uri="{FF2B5EF4-FFF2-40B4-BE49-F238E27FC236}">
                <a16:creationId xmlns:a16="http://schemas.microsoft.com/office/drawing/2014/main" id="{50EEBB49-FA87-E631-5E16-2A6943B8CD6E}"/>
              </a:ext>
            </a:extLst>
          </p:cNvPr>
          <p:cNvPicPr>
            <a:picLocks noChangeAspect="1"/>
          </p:cNvPicPr>
          <p:nvPr/>
        </p:nvPicPr>
        <p:blipFill rotWithShape="1">
          <a:blip r:embed="rId2"/>
          <a:srcRect l="5540" t="7237" r="5446" b="7566"/>
          <a:stretch/>
        </p:blipFill>
        <p:spPr>
          <a:xfrm>
            <a:off x="7754007" y="3047430"/>
            <a:ext cx="4092002" cy="2936928"/>
          </a:xfrm>
          <a:prstGeom prst="rect">
            <a:avLst/>
          </a:prstGeom>
        </p:spPr>
      </p:pic>
      <p:sp>
        <p:nvSpPr>
          <p:cNvPr id="7" name="TextBox 6">
            <a:extLst>
              <a:ext uri="{FF2B5EF4-FFF2-40B4-BE49-F238E27FC236}">
                <a16:creationId xmlns:a16="http://schemas.microsoft.com/office/drawing/2014/main" id="{EFDBE8E1-AFEB-DB3B-C9B6-E06761724D50}"/>
              </a:ext>
            </a:extLst>
          </p:cNvPr>
          <p:cNvSpPr txBox="1"/>
          <p:nvPr/>
        </p:nvSpPr>
        <p:spPr>
          <a:xfrm>
            <a:off x="7999862" y="353022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WA state</a:t>
            </a:r>
          </a:p>
        </p:txBody>
      </p:sp>
      <p:sp>
        <p:nvSpPr>
          <p:cNvPr id="8" name="TextBox 7">
            <a:extLst>
              <a:ext uri="{FF2B5EF4-FFF2-40B4-BE49-F238E27FC236}">
                <a16:creationId xmlns:a16="http://schemas.microsoft.com/office/drawing/2014/main" id="{86614B9B-2131-8380-DB64-E89ED19293E7}"/>
              </a:ext>
            </a:extLst>
          </p:cNvPr>
          <p:cNvSpPr txBox="1"/>
          <p:nvPr/>
        </p:nvSpPr>
        <p:spPr>
          <a:xfrm>
            <a:off x="7999861" y="40533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US</a:t>
            </a:r>
          </a:p>
        </p:txBody>
      </p:sp>
      <p:sp>
        <p:nvSpPr>
          <p:cNvPr id="9" name="TextBox 8">
            <a:extLst>
              <a:ext uri="{FF2B5EF4-FFF2-40B4-BE49-F238E27FC236}">
                <a16:creationId xmlns:a16="http://schemas.microsoft.com/office/drawing/2014/main" id="{E66EE091-DA84-6337-EF5B-26BF8ED20634}"/>
              </a:ext>
            </a:extLst>
          </p:cNvPr>
          <p:cNvSpPr txBox="1"/>
          <p:nvPr/>
        </p:nvSpPr>
        <p:spPr>
          <a:xfrm>
            <a:off x="7999862" y="461066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Clallam County</a:t>
            </a:r>
          </a:p>
        </p:txBody>
      </p:sp>
      <p:sp>
        <p:nvSpPr>
          <p:cNvPr id="10" name="TextBox 9">
            <a:extLst>
              <a:ext uri="{FF2B5EF4-FFF2-40B4-BE49-F238E27FC236}">
                <a16:creationId xmlns:a16="http://schemas.microsoft.com/office/drawing/2014/main" id="{C750BA42-0B4F-D273-42CF-26B05E1A520E}"/>
              </a:ext>
            </a:extLst>
          </p:cNvPr>
          <p:cNvSpPr txBox="1"/>
          <p:nvPr/>
        </p:nvSpPr>
        <p:spPr>
          <a:xfrm>
            <a:off x="7999862" y="513383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Reservoir</a:t>
            </a:r>
          </a:p>
        </p:txBody>
      </p:sp>
      <p:sp>
        <p:nvSpPr>
          <p:cNvPr id="11" name="TextBox 10">
            <a:extLst>
              <a:ext uri="{FF2B5EF4-FFF2-40B4-BE49-F238E27FC236}">
                <a16:creationId xmlns:a16="http://schemas.microsoft.com/office/drawing/2014/main" id="{FA2B3D4C-9422-1E3C-5CEA-59951EAB0EA2}"/>
              </a:ext>
            </a:extLst>
          </p:cNvPr>
          <p:cNvSpPr txBox="1"/>
          <p:nvPr/>
        </p:nvSpPr>
        <p:spPr>
          <a:xfrm>
            <a:off x="7749652" y="3052548"/>
            <a:ext cx="37781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Median Household Income</a:t>
            </a:r>
          </a:p>
        </p:txBody>
      </p:sp>
    </p:spTree>
    <p:extLst>
      <p:ext uri="{BB962C8B-B14F-4D97-AF65-F5344CB8AC3E}">
        <p14:creationId xmlns:p14="http://schemas.microsoft.com/office/powerpoint/2010/main" val="2456560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49358-7B20-4484-AE58-9949E9F7832E}"/>
              </a:ext>
            </a:extLst>
          </p:cNvPr>
          <p:cNvSpPr txBox="1">
            <a:spLocks/>
          </p:cNvSpPr>
          <p:nvPr/>
        </p:nvSpPr>
        <p:spPr>
          <a:xfrm>
            <a:off x="795647" y="922096"/>
            <a:ext cx="10596253" cy="1371030"/>
          </a:xfrm>
          <a:prstGeom prst="rect">
            <a:avLst/>
          </a:prstGeom>
        </p:spPr>
        <p:txBody>
          <a:bodyPr lIns="91440" tIns="45720" rIns="91440" bIns="45720" anchor="t"/>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n-US" dirty="0">
                <a:ea typeface="+mj-lt"/>
                <a:cs typeface="+mj-lt"/>
              </a:rPr>
              <a:t>Project Impacts on </a:t>
            </a:r>
          </a:p>
          <a:p>
            <a:r>
              <a:rPr lang="en-US" dirty="0">
                <a:ea typeface="+mj-lt"/>
                <a:cs typeface="+mj-lt"/>
              </a:rPr>
              <a:t>disadvantaged communities Cont.</a:t>
            </a:r>
          </a:p>
          <a:p>
            <a:endParaRPr lang="en-US" sz="5400" dirty="0"/>
          </a:p>
        </p:txBody>
      </p:sp>
      <p:sp>
        <p:nvSpPr>
          <p:cNvPr id="4" name="TextBox 3">
            <a:extLst>
              <a:ext uri="{FF2B5EF4-FFF2-40B4-BE49-F238E27FC236}">
                <a16:creationId xmlns:a16="http://schemas.microsoft.com/office/drawing/2014/main" id="{4E162E29-CA83-B93D-2775-30BE164E35F4}"/>
              </a:ext>
            </a:extLst>
          </p:cNvPr>
          <p:cNvSpPr txBox="1"/>
          <p:nvPr/>
        </p:nvSpPr>
        <p:spPr>
          <a:xfrm>
            <a:off x="839142" y="2466622"/>
            <a:ext cx="733401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The population </a:t>
            </a:r>
            <a:r>
              <a:rPr lang="en-US" sz="1600" dirty="0" err="1">
                <a:ea typeface="+mn-lt"/>
                <a:cs typeface="+mn-lt"/>
              </a:rPr>
              <a:t>downgradient</a:t>
            </a:r>
            <a:r>
              <a:rPr lang="en-US" sz="1600" dirty="0">
                <a:ea typeface="+mn-lt"/>
                <a:cs typeface="+mn-lt"/>
              </a:rPr>
              <a:t> of the Reservoir is 14.0% non-white. Specifically, this project has significant positive benefits for the Native American population; 13% of the non-white population </a:t>
            </a:r>
            <a:r>
              <a:rPr lang="en-US" sz="1600" dirty="0" err="1">
                <a:ea typeface="+mn-lt"/>
                <a:cs typeface="+mn-lt"/>
              </a:rPr>
              <a:t>downgradient</a:t>
            </a:r>
            <a:r>
              <a:rPr lang="en-US" sz="1600" dirty="0">
                <a:ea typeface="+mn-lt"/>
                <a:cs typeface="+mn-lt"/>
              </a:rPr>
              <a:t> of the Reservoir is Native American. </a:t>
            </a:r>
          </a:p>
          <a:p>
            <a:endParaRPr lang="en-US" sz="1600" dirty="0"/>
          </a:p>
          <a:p>
            <a:r>
              <a:rPr lang="en-US" sz="1600" dirty="0">
                <a:ea typeface="+mn-lt"/>
                <a:cs typeface="+mn-lt"/>
              </a:rPr>
              <a:t>One of the most culturally important species for the local Jamestown S'Klallam Tribe is salmon. The restoration of flows and fish habitat resulting from the construction of the Off-channel Dungeness Reservoir – as well as the climate resiliency for the freshwater and fish that the Reservoir will provide – will help to restore Dungeness River and local small stream salmon habitat, helping to increase the salmon populations that hold particular importance for Native Americans both locally and region-wide. </a:t>
            </a:r>
            <a:r>
              <a:rPr lang="en-US" sz="1600" dirty="0">
                <a:solidFill>
                  <a:srgbClr val="000000"/>
                </a:solidFill>
                <a:ea typeface="+mn-lt"/>
                <a:cs typeface="+mn-lt"/>
              </a:rPr>
              <a:t>The Jamestown S’Klallam Tribe has even passed a resolution stating that it “supports the Dungeness Off-Channel Reservoir as its highest priority to implement flow restoration, water storage and aquifer recharge because of its scale, location, cost/benefit and feasibility.”</a:t>
            </a:r>
            <a:endParaRPr lang="en-US" sz="1600" dirty="0">
              <a:solidFill>
                <a:srgbClr val="000000"/>
              </a:solidFill>
            </a:endParaRPr>
          </a:p>
        </p:txBody>
      </p:sp>
      <p:pic>
        <p:nvPicPr>
          <p:cNvPr id="3" name="Picture 4" descr="Logo, company name&#10;&#10;Description automatically generated">
            <a:extLst>
              <a:ext uri="{FF2B5EF4-FFF2-40B4-BE49-F238E27FC236}">
                <a16:creationId xmlns:a16="http://schemas.microsoft.com/office/drawing/2014/main" id="{0E33B5D7-0BAF-4FBF-87EB-D71523D77706}"/>
              </a:ext>
            </a:extLst>
          </p:cNvPr>
          <p:cNvPicPr>
            <a:picLocks noChangeAspect="1"/>
          </p:cNvPicPr>
          <p:nvPr/>
        </p:nvPicPr>
        <p:blipFill>
          <a:blip r:embed="rId2"/>
          <a:stretch>
            <a:fillRect/>
          </a:stretch>
        </p:blipFill>
        <p:spPr>
          <a:xfrm>
            <a:off x="8506178" y="2577551"/>
            <a:ext cx="2743200" cy="2737714"/>
          </a:xfrm>
          <a:prstGeom prst="rect">
            <a:avLst/>
          </a:prstGeom>
        </p:spPr>
      </p:pic>
    </p:spTree>
    <p:extLst>
      <p:ext uri="{BB962C8B-B14F-4D97-AF65-F5344CB8AC3E}">
        <p14:creationId xmlns:p14="http://schemas.microsoft.com/office/powerpoint/2010/main" val="352296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F5E3C6-192B-4D67-9600-C2DC567ABD2A}"/>
              </a:ext>
            </a:extLst>
          </p:cNvPr>
          <p:cNvSpPr txBox="1">
            <a:spLocks/>
          </p:cNvSpPr>
          <p:nvPr/>
        </p:nvSpPr>
        <p:spPr>
          <a:xfrm>
            <a:off x="795647" y="922096"/>
            <a:ext cx="10596253" cy="811701"/>
          </a:xfrm>
          <a:prstGeom prst="rect">
            <a:avLst/>
          </a:prstGeom>
        </p:spPr>
        <p:txBody>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lvl="0"/>
            <a:r>
              <a:rPr lang="en-US" dirty="0"/>
              <a:t>Community Lifelines </a:t>
            </a:r>
          </a:p>
        </p:txBody>
      </p:sp>
      <p:sp>
        <p:nvSpPr>
          <p:cNvPr id="4" name="Content Placeholder 2">
            <a:extLst>
              <a:ext uri="{FF2B5EF4-FFF2-40B4-BE49-F238E27FC236}">
                <a16:creationId xmlns:a16="http://schemas.microsoft.com/office/drawing/2014/main" id="{90D6CC62-602E-49BB-AC43-DF37AF0BB9DF}"/>
              </a:ext>
            </a:extLst>
          </p:cNvPr>
          <p:cNvSpPr txBox="1">
            <a:spLocks/>
          </p:cNvSpPr>
          <p:nvPr/>
        </p:nvSpPr>
        <p:spPr>
          <a:xfrm>
            <a:off x="795646" y="1729360"/>
            <a:ext cx="6731315" cy="4490818"/>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1700" dirty="0"/>
              <a:t>The Dungeness Off-channel Reservoir project mitigates risk to the Community Lifeline: Food, Water, Shelter, and Agriculture.</a:t>
            </a:r>
          </a:p>
          <a:p>
            <a:pPr marL="0" indent="0">
              <a:buNone/>
            </a:pPr>
            <a:r>
              <a:rPr lang="en-US" sz="1700" dirty="0"/>
              <a:t>The Off-channel Reservoir will </a:t>
            </a:r>
            <a:r>
              <a:rPr lang="en-US" sz="1700" dirty="0">
                <a:ea typeface="+mn-lt"/>
                <a:cs typeface="+mn-lt"/>
              </a:rPr>
              <a:t>help support the continued viability of agriculture in the Dungeness River Valley, particularly in the face of a increasing drought, changing climate, and resulting water availability concerns. Providing water security by utilizing stored water offers an opportunity for those farms to continue </a:t>
            </a:r>
            <a:r>
              <a:rPr lang="en-US" sz="1700" dirty="0">
                <a:solidFill>
                  <a:srgbClr val="000000"/>
                </a:solidFill>
                <a:ea typeface="+mn-lt"/>
                <a:cs typeface="+mn-lt"/>
              </a:rPr>
              <a:t>producing food and other products and contributing t</a:t>
            </a:r>
            <a:r>
              <a:rPr lang="en-US" sz="1700" dirty="0">
                <a:ea typeface="+mn-lt"/>
                <a:cs typeface="+mn-lt"/>
              </a:rPr>
              <a:t>o the more than $12 million Clallam County agricultural economy and retain the jobs associated with those farms. </a:t>
            </a:r>
            <a:r>
              <a:rPr lang="en-US" sz="1700" dirty="0"/>
              <a:t>The project will also augment the water supply for the community by implementing aquifer recharge. </a:t>
            </a:r>
            <a:r>
              <a:rPr lang="en-US" sz="1700" dirty="0">
                <a:ea typeface="+mn-lt"/>
                <a:cs typeface="+mn-lt"/>
              </a:rPr>
              <a:t>Additionally, there will be construction jobs that result from the development of this project and value added jobs resulting from accommodating the needs of the construction workers.</a:t>
            </a:r>
          </a:p>
        </p:txBody>
      </p:sp>
      <p:pic>
        <p:nvPicPr>
          <p:cNvPr id="2" name="Picture 2" descr="feature_mini img">
            <a:extLst>
              <a:ext uri="{FF2B5EF4-FFF2-40B4-BE49-F238E27FC236}">
                <a16:creationId xmlns:a16="http://schemas.microsoft.com/office/drawing/2014/main" id="{8C1073C2-2071-44BE-6320-DA76D2D9F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440" y="1594973"/>
            <a:ext cx="3864938" cy="386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128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5E3C6-192B-4D67-9600-C2DC567ABD2A}"/>
              </a:ext>
            </a:extLst>
          </p:cNvPr>
          <p:cNvSpPr txBox="1">
            <a:spLocks/>
          </p:cNvSpPr>
          <p:nvPr/>
        </p:nvSpPr>
        <p:spPr>
          <a:xfrm>
            <a:off x="795647" y="922096"/>
            <a:ext cx="10596253" cy="811701"/>
          </a:xfrm>
          <a:prstGeom prst="rect">
            <a:avLst/>
          </a:prstGeom>
        </p:spPr>
        <p:txBody>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lvl="0"/>
            <a:r>
              <a:rPr lang="en-US" dirty="0"/>
              <a:t>Multiple benefit Project</a:t>
            </a:r>
          </a:p>
        </p:txBody>
      </p:sp>
      <p:sp>
        <p:nvSpPr>
          <p:cNvPr id="3" name="TextBox 2">
            <a:extLst>
              <a:ext uri="{FF2B5EF4-FFF2-40B4-BE49-F238E27FC236}">
                <a16:creationId xmlns:a16="http://schemas.microsoft.com/office/drawing/2014/main" id="{434D22EF-FF48-3CCB-F3C0-DACF62929412}"/>
              </a:ext>
            </a:extLst>
          </p:cNvPr>
          <p:cNvSpPr txBox="1"/>
          <p:nvPr/>
        </p:nvSpPr>
        <p:spPr>
          <a:xfrm>
            <a:off x="799381" y="1748287"/>
            <a:ext cx="6280030"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dirty="0">
                <a:latin typeface="Calisto MT"/>
              </a:rPr>
              <a:t>Positive impacts that the Dungeness Reservoir will provide to the community include a more climate-resilient local ecosystem, food system, and economy; a healthier and fuller local freshwater ecosystem including the Dungeness River, local streams, and aquifers; strengthened and more resilient farms and the livelihoods they support and food they provide; healthier salmonid populations that not only provide subsistence, economic, recreational, and cultural benefits for Tribal and other community members, but also serve as the key prey population for the endangered and beloved Southern Resident killer whales; and, finally, improved recreation opportunities from a healthier river as well as the local park that will surround the reservoir. We do not anticipate any negative effects from this project.</a:t>
            </a:r>
            <a:r>
              <a:rPr lang="en-US" sz="1900" dirty="0">
                <a:latin typeface="Calisto MT"/>
                <a:cs typeface="Calibri"/>
              </a:rPr>
              <a:t> </a:t>
            </a:r>
            <a:endParaRPr lang="en-US" sz="1900" dirty="0">
              <a:latin typeface="Calisto MT"/>
            </a:endParaRPr>
          </a:p>
        </p:txBody>
      </p:sp>
      <p:graphicFrame>
        <p:nvGraphicFramePr>
          <p:cNvPr id="11" name="Content Placeholder 2">
            <a:extLst>
              <a:ext uri="{FF2B5EF4-FFF2-40B4-BE49-F238E27FC236}">
                <a16:creationId xmlns:a16="http://schemas.microsoft.com/office/drawing/2014/main" id="{C16AC4DF-0FD7-0D38-BF2C-24225B6C7BA6}"/>
              </a:ext>
            </a:extLst>
          </p:cNvPr>
          <p:cNvGraphicFramePr>
            <a:graphicFrameLocks/>
          </p:cNvGraphicFramePr>
          <p:nvPr>
            <p:extLst>
              <p:ext uri="{D42A27DB-BD31-4B8C-83A1-F6EECF244321}">
                <p14:modId xmlns:p14="http://schemas.microsoft.com/office/powerpoint/2010/main" val="3077345445"/>
              </p:ext>
            </p:extLst>
          </p:nvPr>
        </p:nvGraphicFramePr>
        <p:xfrm>
          <a:off x="7346831" y="1616812"/>
          <a:ext cx="4045069" cy="44183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9" name="Graphic 23" descr="Agriculture with solid fill">
            <a:extLst>
              <a:ext uri="{FF2B5EF4-FFF2-40B4-BE49-F238E27FC236}">
                <a16:creationId xmlns:a16="http://schemas.microsoft.com/office/drawing/2014/main" id="{9675F74A-6517-2F32-D921-4D2CC006BE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29206" y="3671423"/>
            <a:ext cx="426104" cy="426104"/>
          </a:xfrm>
          <a:prstGeom prst="rect">
            <a:avLst/>
          </a:prstGeom>
        </p:spPr>
      </p:pic>
    </p:spTree>
    <p:extLst>
      <p:ext uri="{BB962C8B-B14F-4D97-AF65-F5344CB8AC3E}">
        <p14:creationId xmlns:p14="http://schemas.microsoft.com/office/powerpoint/2010/main" val="2172826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9D18B-0010-4228-909C-EE313E902F7A}"/>
              </a:ext>
            </a:extLst>
          </p:cNvPr>
          <p:cNvSpPr>
            <a:spLocks noGrp="1"/>
          </p:cNvSpPr>
          <p:nvPr>
            <p:ph type="title"/>
          </p:nvPr>
        </p:nvSpPr>
        <p:spPr>
          <a:xfrm>
            <a:off x="307136" y="892660"/>
            <a:ext cx="4381849" cy="1955690"/>
          </a:xfrm>
        </p:spPr>
        <p:txBody>
          <a:bodyPr>
            <a:normAutofit/>
          </a:bodyPr>
          <a:lstStyle/>
          <a:p>
            <a:r>
              <a:rPr lang="en-US" sz="3600" dirty="0"/>
              <a:t>Collaboration</a:t>
            </a:r>
            <a:endParaRPr lang="en-US" sz="3700" dirty="0"/>
          </a:p>
        </p:txBody>
      </p:sp>
      <p:cxnSp>
        <p:nvCxnSpPr>
          <p:cNvPr id="23" name="Straight Connector 2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35287"/>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11237A7-A38B-4BAA-8AD6-44FCFE06F924}"/>
              </a:ext>
            </a:extLst>
          </p:cNvPr>
          <p:cNvSpPr>
            <a:spLocks noGrp="1"/>
          </p:cNvSpPr>
          <p:nvPr>
            <p:ph idx="1"/>
          </p:nvPr>
        </p:nvSpPr>
        <p:spPr>
          <a:xfrm>
            <a:off x="307137" y="1627948"/>
            <a:ext cx="4381848" cy="5230052"/>
          </a:xfrm>
        </p:spPr>
        <p:txBody>
          <a:bodyPr vert="horz" lIns="91440" tIns="45720" rIns="91440" bIns="45720" rtlCol="0" anchor="t">
            <a:noAutofit/>
          </a:bodyPr>
          <a:lstStyle/>
          <a:p>
            <a:pPr marL="0">
              <a:lnSpc>
                <a:spcPct val="110000"/>
              </a:lnSpc>
              <a:buNone/>
            </a:pPr>
            <a:r>
              <a:rPr lang="en-US" sz="1850" dirty="0">
                <a:ea typeface="+mn-lt"/>
                <a:cs typeface="+mn-lt"/>
              </a:rPr>
              <a:t>This project has broad support in Clallam County and aligns with local and regional recovery objectives. </a:t>
            </a:r>
            <a:endParaRPr lang="en-US" sz="1850" dirty="0"/>
          </a:p>
          <a:p>
            <a:pPr marL="0">
              <a:lnSpc>
                <a:spcPct val="110000"/>
              </a:lnSpc>
              <a:buNone/>
            </a:pPr>
            <a:r>
              <a:rPr lang="en-US" sz="1850" dirty="0">
                <a:ea typeface="+mn-lt"/>
                <a:cs typeface="+mn-lt"/>
              </a:rPr>
              <a:t>A collaborative team, the Dungeness Off-channel Reservoir Work Group (DRWG), has convened since 2014 to discuss project components. Members include: Clallam County, Clallam Conservation District, Dungeness Water Users Association, Jamestown S’Klallam Tribe, City of Sequim,  Washington Department of Ecology,  Washington Department of Fish and Wildlife, and Washington Water Trust. </a:t>
            </a:r>
            <a:r>
              <a:rPr lang="en-US" sz="1850" dirty="0">
                <a:solidFill>
                  <a:srgbClr val="000000"/>
                </a:solidFill>
                <a:ea typeface="+mn-lt"/>
                <a:cs typeface="+mn-lt"/>
              </a:rPr>
              <a:t>Additional support has been voiced by Washington state and federal legislators.</a:t>
            </a:r>
            <a:endParaRPr lang="en-US" sz="1850" dirty="0">
              <a:solidFill>
                <a:srgbClr val="000000"/>
              </a:solidFill>
            </a:endParaRPr>
          </a:p>
          <a:p>
            <a:pPr marL="0">
              <a:lnSpc>
                <a:spcPct val="110000"/>
              </a:lnSpc>
              <a:buNone/>
            </a:pPr>
            <a:endParaRPr lang="en-US" sz="1850" dirty="0"/>
          </a:p>
          <a:p>
            <a:pPr marL="0" indent="0">
              <a:lnSpc>
                <a:spcPct val="110000"/>
              </a:lnSpc>
              <a:buNone/>
            </a:pPr>
            <a:endParaRPr lang="en-US" sz="1900" dirty="0"/>
          </a:p>
        </p:txBody>
      </p:sp>
      <p:pic>
        <p:nvPicPr>
          <p:cNvPr id="9" name="Picture 9">
            <a:extLst>
              <a:ext uri="{FF2B5EF4-FFF2-40B4-BE49-F238E27FC236}">
                <a16:creationId xmlns:a16="http://schemas.microsoft.com/office/drawing/2014/main" id="{561BE41E-00D2-4270-8352-6ECB20C0BBE6}"/>
              </a:ext>
            </a:extLst>
          </p:cNvPr>
          <p:cNvPicPr>
            <a:picLocks noChangeAspect="1"/>
          </p:cNvPicPr>
          <p:nvPr/>
        </p:nvPicPr>
        <p:blipFill rotWithShape="1">
          <a:blip r:embed="rId2"/>
          <a:srcRect l="2873" r="6619"/>
          <a:stretch/>
        </p:blipFill>
        <p:spPr>
          <a:xfrm>
            <a:off x="4919932" y="577135"/>
            <a:ext cx="6759515" cy="5600096"/>
          </a:xfrm>
          <a:prstGeom prst="rect">
            <a:avLst/>
          </a:prstGeom>
        </p:spPr>
      </p:pic>
    </p:spTree>
    <p:extLst>
      <p:ext uri="{BB962C8B-B14F-4D97-AF65-F5344CB8AC3E}">
        <p14:creationId xmlns:p14="http://schemas.microsoft.com/office/powerpoint/2010/main" val="1542404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81F8803-D404-45A1-ACB2-518BB2F3979A}"/>
              </a:ext>
            </a:extLst>
          </p:cNvPr>
          <p:cNvSpPr/>
          <p:nvPr/>
        </p:nvSpPr>
        <p:spPr>
          <a:xfrm>
            <a:off x="0" y="-4482"/>
            <a:ext cx="12192000" cy="6911787"/>
          </a:xfrm>
          <a:prstGeom prst="rect">
            <a:avLst/>
          </a:prstGeom>
          <a:solidFill>
            <a:srgbClr val="FFFF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DC329D-AACB-4AE9-8F35-CDDF3E3D09C5}"/>
              </a:ext>
            </a:extLst>
          </p:cNvPr>
          <p:cNvSpPr>
            <a:spLocks noGrp="1"/>
          </p:cNvSpPr>
          <p:nvPr>
            <p:ph type="title"/>
          </p:nvPr>
        </p:nvSpPr>
        <p:spPr/>
        <p:txBody>
          <a:bodyPr/>
          <a:lstStyle/>
          <a:p>
            <a:r>
              <a:rPr lang="en-US" dirty="0"/>
              <a:t>Project Partners</a:t>
            </a:r>
          </a:p>
        </p:txBody>
      </p:sp>
      <p:pic>
        <p:nvPicPr>
          <p:cNvPr id="4" name="Picture 4" descr="A picture containing text&#10;&#10;Description automatically generated">
            <a:extLst>
              <a:ext uri="{FF2B5EF4-FFF2-40B4-BE49-F238E27FC236}">
                <a16:creationId xmlns:a16="http://schemas.microsoft.com/office/drawing/2014/main" id="{436700F9-08C9-4AA7-B606-553DDE87E20B}"/>
              </a:ext>
            </a:extLst>
          </p:cNvPr>
          <p:cNvPicPr>
            <a:picLocks noGrp="1" noChangeAspect="1"/>
          </p:cNvPicPr>
          <p:nvPr>
            <p:ph idx="1"/>
          </p:nvPr>
        </p:nvPicPr>
        <p:blipFill>
          <a:blip r:embed="rId3"/>
          <a:stretch>
            <a:fillRect/>
          </a:stretch>
        </p:blipFill>
        <p:spPr>
          <a:xfrm>
            <a:off x="778102" y="2054050"/>
            <a:ext cx="1885389" cy="1801345"/>
          </a:xfrm>
        </p:spPr>
      </p:pic>
      <p:pic>
        <p:nvPicPr>
          <p:cNvPr id="5" name="Picture 5" descr="A picture containing text, clipart&#10;&#10;Description automatically generated">
            <a:extLst>
              <a:ext uri="{FF2B5EF4-FFF2-40B4-BE49-F238E27FC236}">
                <a16:creationId xmlns:a16="http://schemas.microsoft.com/office/drawing/2014/main" id="{AF5FFED8-150E-4238-840D-DFFA5E3E09A9}"/>
              </a:ext>
            </a:extLst>
          </p:cNvPr>
          <p:cNvPicPr>
            <a:picLocks noChangeAspect="1"/>
          </p:cNvPicPr>
          <p:nvPr/>
        </p:nvPicPr>
        <p:blipFill>
          <a:blip r:embed="rId4"/>
          <a:stretch>
            <a:fillRect/>
          </a:stretch>
        </p:blipFill>
        <p:spPr>
          <a:xfrm>
            <a:off x="778810" y="4113680"/>
            <a:ext cx="3779743" cy="1218639"/>
          </a:xfrm>
          <a:prstGeom prst="rect">
            <a:avLst/>
          </a:prstGeom>
        </p:spPr>
      </p:pic>
      <p:pic>
        <p:nvPicPr>
          <p:cNvPr id="6" name="Picture 6" descr="Logo, company name&#10;&#10;Description automatically generated">
            <a:extLst>
              <a:ext uri="{FF2B5EF4-FFF2-40B4-BE49-F238E27FC236}">
                <a16:creationId xmlns:a16="http://schemas.microsoft.com/office/drawing/2014/main" id="{1095C5B5-08B3-4D21-9AFE-52408D16B857}"/>
              </a:ext>
            </a:extLst>
          </p:cNvPr>
          <p:cNvPicPr>
            <a:picLocks noChangeAspect="1"/>
          </p:cNvPicPr>
          <p:nvPr/>
        </p:nvPicPr>
        <p:blipFill>
          <a:blip r:embed="rId5"/>
          <a:stretch>
            <a:fillRect/>
          </a:stretch>
        </p:blipFill>
        <p:spPr>
          <a:xfrm>
            <a:off x="8317566" y="4005543"/>
            <a:ext cx="2876550" cy="1480857"/>
          </a:xfrm>
          <a:prstGeom prst="rect">
            <a:avLst/>
          </a:prstGeom>
        </p:spPr>
      </p:pic>
      <p:pic>
        <p:nvPicPr>
          <p:cNvPr id="7" name="Picture 7">
            <a:extLst>
              <a:ext uri="{FF2B5EF4-FFF2-40B4-BE49-F238E27FC236}">
                <a16:creationId xmlns:a16="http://schemas.microsoft.com/office/drawing/2014/main" id="{70DE508E-FE47-437A-825E-660EFBE163E6}"/>
              </a:ext>
            </a:extLst>
          </p:cNvPr>
          <p:cNvPicPr>
            <a:picLocks noChangeAspect="1"/>
          </p:cNvPicPr>
          <p:nvPr/>
        </p:nvPicPr>
        <p:blipFill>
          <a:blip r:embed="rId6"/>
          <a:stretch>
            <a:fillRect/>
          </a:stretch>
        </p:blipFill>
        <p:spPr>
          <a:xfrm>
            <a:off x="4444252" y="2507876"/>
            <a:ext cx="3056404" cy="1120028"/>
          </a:xfrm>
          <a:prstGeom prst="rect">
            <a:avLst/>
          </a:prstGeom>
        </p:spPr>
      </p:pic>
      <p:pic>
        <p:nvPicPr>
          <p:cNvPr id="8" name="Picture 8" descr="Logo, company name&#10;&#10;Description automatically generated">
            <a:extLst>
              <a:ext uri="{FF2B5EF4-FFF2-40B4-BE49-F238E27FC236}">
                <a16:creationId xmlns:a16="http://schemas.microsoft.com/office/drawing/2014/main" id="{BB35188D-1504-4879-AD28-907EFC17B9D6}"/>
              </a:ext>
            </a:extLst>
          </p:cNvPr>
          <p:cNvPicPr>
            <a:picLocks noChangeAspect="1"/>
          </p:cNvPicPr>
          <p:nvPr/>
        </p:nvPicPr>
        <p:blipFill>
          <a:blip r:embed="rId7"/>
          <a:stretch>
            <a:fillRect/>
          </a:stretch>
        </p:blipFill>
        <p:spPr>
          <a:xfrm>
            <a:off x="9248774" y="2014259"/>
            <a:ext cx="1950943" cy="1959908"/>
          </a:xfrm>
          <a:prstGeom prst="rect">
            <a:avLst/>
          </a:prstGeom>
        </p:spPr>
      </p:pic>
      <p:pic>
        <p:nvPicPr>
          <p:cNvPr id="9" name="Picture 9" descr="A picture containing text&#10;&#10;Description automatically generated">
            <a:extLst>
              <a:ext uri="{FF2B5EF4-FFF2-40B4-BE49-F238E27FC236}">
                <a16:creationId xmlns:a16="http://schemas.microsoft.com/office/drawing/2014/main" id="{5A2B5B49-9DDB-4A55-96E8-FBE89D8EABC9}"/>
              </a:ext>
            </a:extLst>
          </p:cNvPr>
          <p:cNvPicPr>
            <a:picLocks noChangeAspect="1"/>
          </p:cNvPicPr>
          <p:nvPr/>
        </p:nvPicPr>
        <p:blipFill>
          <a:blip r:embed="rId8"/>
          <a:stretch>
            <a:fillRect/>
          </a:stretch>
        </p:blipFill>
        <p:spPr>
          <a:xfrm>
            <a:off x="4595533" y="4156263"/>
            <a:ext cx="3683933" cy="1176057"/>
          </a:xfrm>
          <a:prstGeom prst="rect">
            <a:avLst/>
          </a:prstGeom>
        </p:spPr>
      </p:pic>
      <p:pic>
        <p:nvPicPr>
          <p:cNvPr id="10" name="Picture 10" descr="Logo&#10;&#10;Description automatically generated">
            <a:extLst>
              <a:ext uri="{FF2B5EF4-FFF2-40B4-BE49-F238E27FC236}">
                <a16:creationId xmlns:a16="http://schemas.microsoft.com/office/drawing/2014/main" id="{85B87808-D5BB-433D-AB46-2B5CFF4FEC58}"/>
              </a:ext>
            </a:extLst>
          </p:cNvPr>
          <p:cNvPicPr>
            <a:picLocks noChangeAspect="1"/>
          </p:cNvPicPr>
          <p:nvPr/>
        </p:nvPicPr>
        <p:blipFill>
          <a:blip r:embed="rId9"/>
          <a:stretch>
            <a:fillRect/>
          </a:stretch>
        </p:blipFill>
        <p:spPr>
          <a:xfrm>
            <a:off x="7562290" y="2093818"/>
            <a:ext cx="1443317" cy="1803587"/>
          </a:xfrm>
          <a:prstGeom prst="rect">
            <a:avLst/>
          </a:prstGeom>
        </p:spPr>
      </p:pic>
      <p:pic>
        <p:nvPicPr>
          <p:cNvPr id="11" name="Picture 11" descr="Logo, company name&#10;&#10;Description automatically generated">
            <a:extLst>
              <a:ext uri="{FF2B5EF4-FFF2-40B4-BE49-F238E27FC236}">
                <a16:creationId xmlns:a16="http://schemas.microsoft.com/office/drawing/2014/main" id="{DFCC50B6-5A09-44A3-BE91-ACC70D2F2C85}"/>
              </a:ext>
            </a:extLst>
          </p:cNvPr>
          <p:cNvPicPr>
            <a:picLocks noChangeAspect="1"/>
          </p:cNvPicPr>
          <p:nvPr/>
        </p:nvPicPr>
        <p:blipFill>
          <a:blip r:embed="rId10"/>
          <a:stretch>
            <a:fillRect/>
          </a:stretch>
        </p:blipFill>
        <p:spPr>
          <a:xfrm>
            <a:off x="2774576" y="2066366"/>
            <a:ext cx="1568823" cy="1805827"/>
          </a:xfrm>
          <a:prstGeom prst="rect">
            <a:avLst/>
          </a:prstGeom>
        </p:spPr>
      </p:pic>
    </p:spTree>
    <p:extLst>
      <p:ext uri="{BB962C8B-B14F-4D97-AF65-F5344CB8AC3E}">
        <p14:creationId xmlns:p14="http://schemas.microsoft.com/office/powerpoint/2010/main" val="735437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5E3C6-192B-4D67-9600-C2DC567ABD2A}"/>
              </a:ext>
            </a:extLst>
          </p:cNvPr>
          <p:cNvSpPr txBox="1">
            <a:spLocks/>
          </p:cNvSpPr>
          <p:nvPr/>
        </p:nvSpPr>
        <p:spPr>
          <a:xfrm>
            <a:off x="795647" y="922096"/>
            <a:ext cx="10596253" cy="811701"/>
          </a:xfrm>
          <a:prstGeom prst="rect">
            <a:avLst/>
          </a:prstGeom>
        </p:spPr>
        <p:txBody>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lvl="0"/>
            <a:r>
              <a:rPr lang="en-US" dirty="0"/>
              <a:t>The Need for Innovative Solutions</a:t>
            </a:r>
          </a:p>
        </p:txBody>
      </p:sp>
      <p:sp>
        <p:nvSpPr>
          <p:cNvPr id="3" name="Rectangle 2"/>
          <p:cNvSpPr/>
          <p:nvPr/>
        </p:nvSpPr>
        <p:spPr>
          <a:xfrm>
            <a:off x="463138" y="1778196"/>
            <a:ext cx="10928762" cy="4278094"/>
          </a:xfrm>
          <a:prstGeom prst="rect">
            <a:avLst/>
          </a:prstGeom>
        </p:spPr>
        <p:txBody>
          <a:bodyPr wrap="square" lIns="91440" tIns="45720" rIns="91440" bIns="45720" anchor="t">
            <a:spAutoFit/>
          </a:bodyPr>
          <a:lstStyle/>
          <a:p>
            <a:pPr marL="342900" indent="-342900"/>
            <a:r>
              <a:rPr lang="en-US" sz="1700" dirty="0">
                <a:ea typeface="+mn-lt"/>
                <a:cs typeface="+mn-lt"/>
              </a:rPr>
              <a:t>	On average the project area receives only 16 inches of rainfall per year, the driest place in western Washington. Snowpack is the only current form of water storage in the Dungeness basin and drought and climate change is jeopardizing this once-reliable Olympic Mountains snowpack. With a predicted significant decrease in future snowpack and a change from a snow and rain dominated climate to a rain dominated climate, the Dungeness Reservoir will replace snowpack storage with manmade storage to enable reliable and vital water supplies in the Dungeness basin for people, the local food system, and fish. The Reservoir will deliver a climate-resilient and innovative solution by storing early-season high-flow Dungeness River water for use for aquifer recharge and for agriculture during the late irrigation season as an alternative to river diversions when flows are critically low. Drought in the Dungeness has already made its impact felt in 4 of the past 8 years (2015, 2016, 2019, and 2021), providing us with empirical evidence on potential typical future conditions including the plummeting of river flows to 56 </a:t>
            </a:r>
            <a:r>
              <a:rPr lang="en-US" sz="1700" dirty="0" err="1">
                <a:ea typeface="+mn-lt"/>
                <a:cs typeface="+mn-lt"/>
              </a:rPr>
              <a:t>cfs</a:t>
            </a:r>
            <a:r>
              <a:rPr lang="en-US" sz="1700" dirty="0">
                <a:ea typeface="+mn-lt"/>
                <a:cs typeface="+mn-lt"/>
              </a:rPr>
              <a:t> in Aug. 2015, far below the minimum target flow (105 </a:t>
            </a:r>
            <a:r>
              <a:rPr lang="en-US" sz="1700" dirty="0" err="1">
                <a:ea typeface="+mn-lt"/>
                <a:cs typeface="+mn-lt"/>
              </a:rPr>
              <a:t>cfs</a:t>
            </a:r>
            <a:r>
              <a:rPr lang="en-US" sz="1700" dirty="0">
                <a:ea typeface="+mn-lt"/>
                <a:cs typeface="+mn-lt"/>
              </a:rPr>
              <a:t>) as well as the regulatory instream flow recommendation (180 </a:t>
            </a:r>
            <a:r>
              <a:rPr lang="en-US" sz="1700" dirty="0" err="1">
                <a:ea typeface="+mn-lt"/>
                <a:cs typeface="+mn-lt"/>
              </a:rPr>
              <a:t>cfs</a:t>
            </a:r>
            <a:r>
              <a:rPr lang="en-US" sz="1700" dirty="0">
                <a:ea typeface="+mn-lt"/>
                <a:cs typeface="+mn-lt"/>
              </a:rPr>
              <a:t>), and insufficient to support human water needs and anadromous fish. The UW Climate Impact Group projects that by the 2080s the average snowpack in Washington will decline by 56 to 70% and summer </a:t>
            </a:r>
            <a:r>
              <a:rPr lang="en-US" sz="1700" dirty="0" err="1">
                <a:ea typeface="+mn-lt"/>
                <a:cs typeface="+mn-lt"/>
              </a:rPr>
              <a:t>streamflows</a:t>
            </a:r>
            <a:r>
              <a:rPr lang="en-US" sz="1700" dirty="0">
                <a:ea typeface="+mn-lt"/>
                <a:cs typeface="+mn-lt"/>
              </a:rPr>
              <a:t> will decrease by 34 to 44% on average across the state. The late season flow that will remain instream thanks to the Reservoir will result in weighted usable habitat area (WUA) increases of up to 35% for ESA-listed fish and other wildlife. </a:t>
            </a:r>
            <a:endParaRPr lang="en-US" sz="1700" dirty="0"/>
          </a:p>
        </p:txBody>
      </p:sp>
    </p:spTree>
    <p:extLst>
      <p:ext uri="{BB962C8B-B14F-4D97-AF65-F5344CB8AC3E}">
        <p14:creationId xmlns:p14="http://schemas.microsoft.com/office/powerpoint/2010/main" val="3363638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A3FB6-2CD6-4725-949C-07D0D1268E4C}"/>
              </a:ext>
            </a:extLst>
          </p:cNvPr>
          <p:cNvSpPr>
            <a:spLocks noGrp="1"/>
          </p:cNvSpPr>
          <p:nvPr>
            <p:ph type="title"/>
          </p:nvPr>
        </p:nvSpPr>
        <p:spPr/>
        <p:txBody>
          <a:bodyPr/>
          <a:lstStyle/>
          <a:p>
            <a:r>
              <a:rPr lang="en-US" dirty="0"/>
              <a:t>Project Summary Cont.</a:t>
            </a:r>
          </a:p>
        </p:txBody>
      </p:sp>
      <p:sp>
        <p:nvSpPr>
          <p:cNvPr id="3" name="Content Placeholder 2">
            <a:extLst>
              <a:ext uri="{FF2B5EF4-FFF2-40B4-BE49-F238E27FC236}">
                <a16:creationId xmlns:a16="http://schemas.microsoft.com/office/drawing/2014/main" id="{2ADF58E6-DFF2-48FB-90BD-9BD566820AE2}"/>
              </a:ext>
            </a:extLst>
          </p:cNvPr>
          <p:cNvSpPr>
            <a:spLocks noGrp="1"/>
          </p:cNvSpPr>
          <p:nvPr>
            <p:ph idx="1"/>
          </p:nvPr>
        </p:nvSpPr>
        <p:spPr>
          <a:xfrm>
            <a:off x="700635" y="1785741"/>
            <a:ext cx="6341433" cy="4239936"/>
          </a:xfrm>
        </p:spPr>
        <p:txBody>
          <a:bodyPr vert="horz" lIns="91440" tIns="45720" rIns="91440" bIns="45720" rtlCol="0" anchor="t">
            <a:normAutofit lnSpcReduction="10000"/>
          </a:bodyPr>
          <a:lstStyle/>
          <a:p>
            <a:pPr marL="0" indent="0">
              <a:buNone/>
            </a:pPr>
            <a:r>
              <a:rPr lang="en-US" dirty="0">
                <a:ea typeface="+mn-lt"/>
                <a:cs typeface="+mn-lt"/>
              </a:rPr>
              <a:t>The Reservoir will collect and store water off-stream during winter and spring when Dungeness River flows are plentiful. This stored water will be used for aquifer recharge and for food production later in the year in place of water withdrawn directly from the river when flows are at their lowest. The result will be increased groundwater levels in the heavily tapped shallow aquifer; a stable, drought-resistant and climate-resilient water supply for communities and local agriculture; and 15 - 26.5 </a:t>
            </a:r>
            <a:r>
              <a:rPr lang="en-US" dirty="0" err="1">
                <a:ea typeface="+mn-lt"/>
                <a:cs typeface="+mn-lt"/>
              </a:rPr>
              <a:t>cfs</a:t>
            </a:r>
            <a:r>
              <a:rPr lang="en-US" dirty="0">
                <a:ea typeface="+mn-lt"/>
                <a:cs typeface="+mn-lt"/>
              </a:rPr>
              <a:t> of stream flow restored to the Dungeness River resulting in weighted usable habitat area increases of up to 35% for ESA-listed fish species.</a:t>
            </a:r>
          </a:p>
        </p:txBody>
      </p:sp>
      <p:pic>
        <p:nvPicPr>
          <p:cNvPr id="4" name="Picture 3"/>
          <p:cNvPicPr>
            <a:picLocks noChangeAspect="1"/>
          </p:cNvPicPr>
          <p:nvPr/>
        </p:nvPicPr>
        <p:blipFill rotWithShape="1">
          <a:blip r:embed="rId2"/>
          <a:srcRect l="6089" r="4878"/>
          <a:stretch/>
        </p:blipFill>
        <p:spPr>
          <a:xfrm>
            <a:off x="7215992" y="2293126"/>
            <a:ext cx="4001984" cy="3036681"/>
          </a:xfrm>
          <a:prstGeom prst="rect">
            <a:avLst/>
          </a:prstGeom>
        </p:spPr>
      </p:pic>
    </p:spTree>
    <p:extLst>
      <p:ext uri="{BB962C8B-B14F-4D97-AF65-F5344CB8AC3E}">
        <p14:creationId xmlns:p14="http://schemas.microsoft.com/office/powerpoint/2010/main" val="351421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5E3C6-192B-4D67-9600-C2DC567ABD2A}"/>
              </a:ext>
            </a:extLst>
          </p:cNvPr>
          <p:cNvSpPr txBox="1">
            <a:spLocks/>
          </p:cNvSpPr>
          <p:nvPr/>
        </p:nvSpPr>
        <p:spPr>
          <a:xfrm>
            <a:off x="795647" y="922096"/>
            <a:ext cx="10759044" cy="1334216"/>
          </a:xfrm>
          <a:prstGeom prst="rect">
            <a:avLst/>
          </a:prstGeom>
        </p:spPr>
        <p:txBody>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lvl="0"/>
            <a:r>
              <a:rPr lang="en-US" sz="3600" dirty="0"/>
              <a:t>FEMA-Approved hazard mitigation plan</a:t>
            </a:r>
          </a:p>
        </p:txBody>
      </p:sp>
      <p:sp>
        <p:nvSpPr>
          <p:cNvPr id="3" name="TextBox 2">
            <a:extLst>
              <a:ext uri="{FF2B5EF4-FFF2-40B4-BE49-F238E27FC236}">
                <a16:creationId xmlns:a16="http://schemas.microsoft.com/office/drawing/2014/main" id="{D9530882-EA7D-4FCA-B3F8-27B288707F54}"/>
              </a:ext>
            </a:extLst>
          </p:cNvPr>
          <p:cNvSpPr txBox="1"/>
          <p:nvPr/>
        </p:nvSpPr>
        <p:spPr>
          <a:xfrm>
            <a:off x="856890" y="1719532"/>
            <a:ext cx="10722634"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alisto MT"/>
              </a:rPr>
              <a:t>The Dungeness Off-channel Reservoir is specifically called out in the Clallam County Multi-Jurisdictional Hazard Mitigation Plan to deal with the impacts of drought on agricultural, domestic, and municipal water supplies. Excerpts from the Clallam County Multi-Jurisdictional Hazard Mitigation Plan include:</a:t>
            </a:r>
          </a:p>
          <a:p>
            <a:pPr marL="285750" indent="-285750">
              <a:buFont typeface="Arial"/>
              <a:buChar char="•"/>
            </a:pPr>
            <a:r>
              <a:rPr lang="en-US" sz="1600" b="1" dirty="0">
                <a:latin typeface="Calisto MT"/>
              </a:rPr>
              <a:t>4.5.12 Drought from the Clallam County Multi-Jurisdictional Hazard Mitigation Plan Vulnerability:</a:t>
            </a:r>
            <a:r>
              <a:rPr lang="en-US" sz="1600" dirty="0">
                <a:latin typeface="Calisto MT"/>
              </a:rPr>
              <a:t> Problems of domestic and municipal water supplies are historically corrected by building another reservoir. Future preparedness will depend on underground or reservoir water storage. The County’s vulnerability to drought has increased since 2010, as the demand has grown, and historic water supply shifts due to climate change and other factors. </a:t>
            </a:r>
          </a:p>
          <a:p>
            <a:pPr marL="285750" indent="-285750">
              <a:buFont typeface="Arial"/>
              <a:buChar char="•"/>
            </a:pPr>
            <a:r>
              <a:rPr lang="en-US" sz="1600" b="1" dirty="0">
                <a:latin typeface="Calisto MT"/>
              </a:rPr>
              <a:t>Listed as CC15 and SQ04 in the plan.</a:t>
            </a:r>
            <a:r>
              <a:rPr lang="en-US" sz="1600" dirty="0">
                <a:latin typeface="Calisto MT"/>
              </a:rPr>
              <a:t> </a:t>
            </a:r>
            <a:r>
              <a:rPr lang="en-US" sz="1600" b="1" dirty="0">
                <a:latin typeface="Calisto MT"/>
              </a:rPr>
              <a:t>Agricultural:</a:t>
            </a:r>
            <a:r>
              <a:rPr lang="en-US" sz="1600" dirty="0">
                <a:latin typeface="Calisto MT"/>
              </a:rPr>
              <a:t> The linkage of meteorological (or hydrological) drought to impacts on agriculture, with focus on precipitation shortages, soil water deficits, reduced groundwater or reservoir levels, differences between actual and potential evapotranspiration, and other factors. </a:t>
            </a:r>
          </a:p>
          <a:p>
            <a:pPr marL="285750" indent="-285750">
              <a:buFont typeface="Arial"/>
              <a:buChar char="•"/>
            </a:pPr>
            <a:r>
              <a:rPr lang="en-US" sz="1600" b="1" dirty="0">
                <a:latin typeface="Calisto MT"/>
              </a:rPr>
              <a:t>Hydrological:</a:t>
            </a:r>
            <a:r>
              <a:rPr lang="en-US" sz="1600" dirty="0">
                <a:latin typeface="Calisto MT"/>
              </a:rPr>
              <a:t> Associated with the effects of periods of precipitation shortfalls (including snowfall) on surface or subsurface water supply (i.e., streamflow, reservoir and lake levels, groundwater). Frequency and severity of hydrological drought may be defined on a watershed or river basin scale. While all droughts originate with a deficiency of precipitation, this definition is associated more closely with how the deficiency impacts the hydrologic system. </a:t>
            </a:r>
          </a:p>
          <a:p>
            <a:pPr marL="285750" indent="-285750">
              <a:buFont typeface="Arial"/>
              <a:buChar char="•"/>
            </a:pPr>
            <a:r>
              <a:rPr lang="en-US" sz="1600" b="1" dirty="0">
                <a:latin typeface="Calisto MT"/>
              </a:rPr>
              <a:t>Table 6-5 2019-2025 Mitigation Implementation Plan CC15</a:t>
            </a:r>
            <a:r>
              <a:rPr lang="en-US" sz="1600" dirty="0">
                <a:latin typeface="Calisto MT"/>
              </a:rPr>
              <a:t> Install off-channel reservoir adjacent to Dungeness River, to store high Dungeness River flows and storm flows for release later for aquifer recharge and irrigation purposes.</a:t>
            </a:r>
          </a:p>
        </p:txBody>
      </p:sp>
    </p:spTree>
    <p:extLst>
      <p:ext uri="{BB962C8B-B14F-4D97-AF65-F5344CB8AC3E}">
        <p14:creationId xmlns:p14="http://schemas.microsoft.com/office/powerpoint/2010/main" val="1483063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E306C-00A7-4223-8D0C-46B83003F0A1}"/>
              </a:ext>
            </a:extLst>
          </p:cNvPr>
          <p:cNvSpPr>
            <a:spLocks noGrp="1"/>
          </p:cNvSpPr>
          <p:nvPr>
            <p:ph type="title"/>
          </p:nvPr>
        </p:nvSpPr>
        <p:spPr/>
        <p:txBody>
          <a:bodyPr/>
          <a:lstStyle/>
          <a:p>
            <a:r>
              <a:rPr lang="en-US" dirty="0"/>
              <a:t>Project Film</a:t>
            </a:r>
          </a:p>
        </p:txBody>
      </p:sp>
      <p:sp>
        <p:nvSpPr>
          <p:cNvPr id="3" name="Content Placeholder 2">
            <a:extLst>
              <a:ext uri="{FF2B5EF4-FFF2-40B4-BE49-F238E27FC236}">
                <a16:creationId xmlns:a16="http://schemas.microsoft.com/office/drawing/2014/main" id="{12D8414C-095F-4821-9CE4-07DD2F821D2D}"/>
              </a:ext>
            </a:extLst>
          </p:cNvPr>
          <p:cNvSpPr>
            <a:spLocks noGrp="1"/>
          </p:cNvSpPr>
          <p:nvPr>
            <p:ph idx="1"/>
          </p:nvPr>
        </p:nvSpPr>
        <p:spPr>
          <a:xfrm>
            <a:off x="719925" y="1724025"/>
            <a:ext cx="4884633" cy="3906177"/>
          </a:xfrm>
        </p:spPr>
        <p:txBody>
          <a:bodyPr vert="horz" lIns="91440" tIns="45720" rIns="91440" bIns="45720" rtlCol="0" anchor="t">
            <a:normAutofit lnSpcReduction="10000"/>
          </a:bodyPr>
          <a:lstStyle/>
          <a:p>
            <a:pPr marL="0" indent="0">
              <a:buNone/>
            </a:pPr>
            <a:r>
              <a:rPr lang="en-US" dirty="0">
                <a:ea typeface="+mn-lt"/>
                <a:cs typeface="+mn-lt"/>
              </a:rPr>
              <a:t>Visit this link to view a film that highlights the needs and benefits of the Dungeness River Off-Channel Reservoir </a:t>
            </a:r>
            <a:r>
              <a:rPr lang="en-US" dirty="0">
                <a:ea typeface="+mn-lt"/>
                <a:cs typeface="+mn-lt"/>
                <a:hlinkClick r:id="rId2"/>
              </a:rPr>
              <a:t>https://vimeo.com/203968263#t=NaNs</a:t>
            </a:r>
            <a:endParaRPr lang="en-US" dirty="0">
              <a:ea typeface="+mn-lt"/>
              <a:cs typeface="+mn-lt"/>
            </a:endParaRPr>
          </a:p>
          <a:p>
            <a:pPr marL="0" indent="0">
              <a:buNone/>
            </a:pPr>
            <a:endParaRPr lang="en-US" dirty="0">
              <a:ea typeface="+mn-lt"/>
              <a:cs typeface="+mn-lt"/>
            </a:endParaRPr>
          </a:p>
          <a:p>
            <a:pPr marL="0" indent="0">
              <a:buNone/>
            </a:pPr>
            <a:r>
              <a:rPr lang="en-US" dirty="0">
                <a:ea typeface="+mn-lt"/>
                <a:cs typeface="+mn-lt"/>
              </a:rPr>
              <a:t>For more information about the project, please contact Carol L. Creasey (Reservoir Project Manager) </a:t>
            </a:r>
          </a:p>
          <a:p>
            <a:pPr>
              <a:spcBef>
                <a:spcPts val="0"/>
              </a:spcBef>
            </a:pPr>
            <a:r>
              <a:rPr lang="en-US" dirty="0">
                <a:ea typeface="+mn-lt"/>
                <a:cs typeface="+mn-lt"/>
                <a:hlinkClick r:id="rId3"/>
              </a:rPr>
              <a:t>carol.creasey@clallamcountywa.gov</a:t>
            </a:r>
            <a:endParaRPr lang="en-US" dirty="0">
              <a:ea typeface="+mn-lt"/>
              <a:cs typeface="+mn-lt"/>
            </a:endParaRPr>
          </a:p>
          <a:p>
            <a:pPr>
              <a:spcBef>
                <a:spcPts val="0"/>
              </a:spcBef>
            </a:pPr>
            <a:r>
              <a:rPr lang="en-US" dirty="0">
                <a:ea typeface="+mn-lt"/>
                <a:cs typeface="+mn-lt"/>
              </a:rPr>
              <a:t>360-417-2424</a:t>
            </a:r>
            <a:endParaRPr lang="en-US" dirty="0"/>
          </a:p>
        </p:txBody>
      </p:sp>
      <p:pic>
        <p:nvPicPr>
          <p:cNvPr id="4" name="Picture 4">
            <a:extLst>
              <a:ext uri="{FF2B5EF4-FFF2-40B4-BE49-F238E27FC236}">
                <a16:creationId xmlns:a16="http://schemas.microsoft.com/office/drawing/2014/main" id="{C6BACC90-84B6-493D-988E-848766255BAB}"/>
              </a:ext>
            </a:extLst>
          </p:cNvPr>
          <p:cNvPicPr>
            <a:picLocks noChangeAspect="1"/>
          </p:cNvPicPr>
          <p:nvPr/>
        </p:nvPicPr>
        <p:blipFill>
          <a:blip r:embed="rId4"/>
          <a:stretch>
            <a:fillRect/>
          </a:stretch>
        </p:blipFill>
        <p:spPr>
          <a:xfrm>
            <a:off x="5732775" y="2110086"/>
            <a:ext cx="5762263" cy="3212929"/>
          </a:xfrm>
          <a:prstGeom prst="rect">
            <a:avLst/>
          </a:prstGeom>
        </p:spPr>
      </p:pic>
    </p:spTree>
    <p:extLst>
      <p:ext uri="{BB962C8B-B14F-4D97-AF65-F5344CB8AC3E}">
        <p14:creationId xmlns:p14="http://schemas.microsoft.com/office/powerpoint/2010/main" val="2656541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13"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7" name="Rectangle 1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638C8E-378B-4A0C-ADBC-4A5CAB875F91}"/>
              </a:ext>
            </a:extLst>
          </p:cNvPr>
          <p:cNvSpPr>
            <a:spLocks noGrp="1"/>
          </p:cNvSpPr>
          <p:nvPr>
            <p:ph type="title"/>
          </p:nvPr>
        </p:nvSpPr>
        <p:spPr>
          <a:xfrm>
            <a:off x="340743" y="899024"/>
            <a:ext cx="3076032" cy="3914947"/>
          </a:xfrm>
        </p:spPr>
        <p:txBody>
          <a:bodyPr vert="horz" lIns="91440" tIns="45720" rIns="91440" bIns="45720" rtlCol="0" anchor="t">
            <a:normAutofit/>
          </a:bodyPr>
          <a:lstStyle/>
          <a:p>
            <a:r>
              <a:rPr lang="en-US" dirty="0"/>
              <a:t>Project Location </a:t>
            </a:r>
            <a:br>
              <a:rPr lang="en-US" dirty="0"/>
            </a:br>
            <a:r>
              <a:rPr lang="en-US" dirty="0"/>
              <a:t>Map</a:t>
            </a:r>
          </a:p>
        </p:txBody>
      </p:sp>
      <p:cxnSp>
        <p:nvCxnSpPr>
          <p:cNvPr id="19" name="Straight Connector 15">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3D4F24F-7E4A-30C2-2242-E43E5BA3D526}"/>
              </a:ext>
            </a:extLst>
          </p:cNvPr>
          <p:cNvPicPr>
            <a:picLocks noChangeAspect="1"/>
          </p:cNvPicPr>
          <p:nvPr/>
        </p:nvPicPr>
        <p:blipFill>
          <a:blip r:embed="rId2"/>
          <a:stretch>
            <a:fillRect/>
          </a:stretch>
        </p:blipFill>
        <p:spPr>
          <a:xfrm>
            <a:off x="3416775" y="79828"/>
            <a:ext cx="8773228" cy="6698343"/>
          </a:xfrm>
          <a:prstGeom prst="rect">
            <a:avLst/>
          </a:prstGeom>
        </p:spPr>
      </p:pic>
    </p:spTree>
    <p:extLst>
      <p:ext uri="{BB962C8B-B14F-4D97-AF65-F5344CB8AC3E}">
        <p14:creationId xmlns:p14="http://schemas.microsoft.com/office/powerpoint/2010/main" val="2715471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8C8E-378B-4A0C-ADBC-4A5CAB875F91}"/>
              </a:ext>
            </a:extLst>
          </p:cNvPr>
          <p:cNvSpPr>
            <a:spLocks noGrp="1"/>
          </p:cNvSpPr>
          <p:nvPr>
            <p:ph type="title"/>
          </p:nvPr>
        </p:nvSpPr>
        <p:spPr>
          <a:xfrm>
            <a:off x="838199" y="76367"/>
            <a:ext cx="10515600" cy="1325563"/>
          </a:xfrm>
        </p:spPr>
        <p:txBody>
          <a:bodyPr vert="horz" lIns="91440" tIns="45720" rIns="91440" bIns="45720" rtlCol="0" anchor="t">
            <a:normAutofit/>
          </a:bodyPr>
          <a:lstStyle/>
          <a:p>
            <a:pPr algn="ctr"/>
            <a:r>
              <a:rPr lang="en-US" sz="3200" dirty="0">
                <a:latin typeface="Univers Condensed"/>
              </a:rPr>
              <a:t>Project Overview Map</a:t>
            </a:r>
          </a:p>
        </p:txBody>
      </p:sp>
      <p:pic>
        <p:nvPicPr>
          <p:cNvPr id="4" name="Picture 3">
            <a:extLst>
              <a:ext uri="{FF2B5EF4-FFF2-40B4-BE49-F238E27FC236}">
                <a16:creationId xmlns:a16="http://schemas.microsoft.com/office/drawing/2014/main" id="{A6B273EF-B757-57B1-6959-5B2A119B0805}"/>
              </a:ext>
            </a:extLst>
          </p:cNvPr>
          <p:cNvPicPr>
            <a:picLocks noChangeAspect="1"/>
          </p:cNvPicPr>
          <p:nvPr/>
        </p:nvPicPr>
        <p:blipFill>
          <a:blip r:embed="rId2"/>
          <a:stretch>
            <a:fillRect/>
          </a:stretch>
        </p:blipFill>
        <p:spPr>
          <a:xfrm>
            <a:off x="1229546" y="644669"/>
            <a:ext cx="9732908" cy="6213331"/>
          </a:xfrm>
          <a:prstGeom prst="rect">
            <a:avLst/>
          </a:prstGeom>
        </p:spPr>
      </p:pic>
    </p:spTree>
    <p:extLst>
      <p:ext uri="{BB962C8B-B14F-4D97-AF65-F5344CB8AC3E}">
        <p14:creationId xmlns:p14="http://schemas.microsoft.com/office/powerpoint/2010/main" val="95468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8B4B-B51E-497E-96FC-65E2E3F2D752}"/>
              </a:ext>
            </a:extLst>
          </p:cNvPr>
          <p:cNvSpPr>
            <a:spLocks noGrp="1"/>
          </p:cNvSpPr>
          <p:nvPr>
            <p:ph type="title" idx="4294967295"/>
          </p:nvPr>
        </p:nvSpPr>
        <p:spPr>
          <a:xfrm>
            <a:off x="7532633" y="272637"/>
            <a:ext cx="4395787" cy="1919288"/>
          </a:xfrm>
        </p:spPr>
        <p:txBody>
          <a:bodyPr vert="horz" lIns="91440" tIns="45720" rIns="91440" bIns="45720" rtlCol="0" anchor="t">
            <a:normAutofit/>
          </a:bodyPr>
          <a:lstStyle/>
          <a:p>
            <a:r>
              <a:rPr lang="en-US" sz="3600" dirty="0">
                <a:solidFill>
                  <a:srgbClr val="000000"/>
                </a:solidFill>
                <a:latin typeface="Univers Condensed"/>
              </a:rPr>
              <a:t>WATER SCARCITY</a:t>
            </a:r>
          </a:p>
        </p:txBody>
      </p:sp>
      <p:pic>
        <p:nvPicPr>
          <p:cNvPr id="4" name="Picture 4" descr="A picture containing diagram&#10;&#10;Description automatically generated">
            <a:extLst>
              <a:ext uri="{FF2B5EF4-FFF2-40B4-BE49-F238E27FC236}">
                <a16:creationId xmlns:a16="http://schemas.microsoft.com/office/drawing/2014/main" id="{FB4173C1-740F-4D7F-8E92-5CD8676310B8}"/>
              </a:ext>
            </a:extLst>
          </p:cNvPr>
          <p:cNvPicPr>
            <a:picLocks noGrp="1" noChangeAspect="1"/>
          </p:cNvPicPr>
          <p:nvPr>
            <p:ph idx="4294967295"/>
          </p:nvPr>
        </p:nvPicPr>
        <p:blipFill rotWithShape="1">
          <a:blip r:embed="rId2"/>
          <a:srcRect l="31200" r="-1" b="-1"/>
          <a:stretch/>
        </p:blipFill>
        <p:spPr>
          <a:xfrm>
            <a:off x="0" y="0"/>
            <a:ext cx="7315200" cy="6858000"/>
          </a:xfrm>
          <a:prstGeom prst="rect">
            <a:avLst/>
          </a:prstGeom>
        </p:spPr>
      </p:pic>
      <p:sp>
        <p:nvSpPr>
          <p:cNvPr id="5" name="TextBox 4">
            <a:extLst>
              <a:ext uri="{FF2B5EF4-FFF2-40B4-BE49-F238E27FC236}">
                <a16:creationId xmlns:a16="http://schemas.microsoft.com/office/drawing/2014/main" id="{BF78392E-BED5-4685-8657-28D7C57E44A1}"/>
              </a:ext>
            </a:extLst>
          </p:cNvPr>
          <p:cNvSpPr txBox="1"/>
          <p:nvPr/>
        </p:nvSpPr>
        <p:spPr>
          <a:xfrm>
            <a:off x="7532633" y="996777"/>
            <a:ext cx="4597724" cy="586122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spcAft>
                <a:spcPts val="600"/>
              </a:spcAft>
            </a:pPr>
            <a:r>
              <a:rPr lang="en-US" sz="1500" dirty="0">
                <a:solidFill>
                  <a:srgbClr val="000000"/>
                </a:solidFill>
                <a:latin typeface="Calisto MT" panose="02040603050505030304" pitchFamily="18" charset="0"/>
              </a:rPr>
              <a:t>The Dungeness River basin is located in the </a:t>
            </a:r>
            <a:r>
              <a:rPr lang="en-US" sz="1500" b="1" dirty="0">
                <a:solidFill>
                  <a:srgbClr val="000000"/>
                </a:solidFill>
                <a:latin typeface="Calisto MT" panose="02040603050505030304" pitchFamily="18" charset="0"/>
              </a:rPr>
              <a:t>Olympic Rain Shadow </a:t>
            </a:r>
            <a:r>
              <a:rPr lang="en-US" sz="1500" dirty="0">
                <a:solidFill>
                  <a:srgbClr val="000000"/>
                </a:solidFill>
                <a:latin typeface="Calisto MT" panose="02040603050505030304" pitchFamily="18" charset="0"/>
              </a:rPr>
              <a:t>where the mountains act as a barrier that trap precipitation events from reaching the Sequim area. While other regions of the Olympic Peninsula receive the largest amounts of rainfall in the state, Sequim receives an annual rainfall of about 16 inches/year, about the same amount as Los Angeles, CA. In addition, due to the already dry climate, climate change and drought is projected to have the greatest impact on this area in the entire Puget Sound region. This unique environment can create potential for water conflict, and groups in the area have been working towards balanced solutions for decades to reduce conflict surrounding agricultural and domestic water demands and its impact on instream flows. The Reservoir would support those continued efforts that prioritize protecting and conserving river flows throughout the year to support salmonids and other wildlife, while also ensuring continued development and food production. The Reservoir project will reduce the potential for future water conflicts in the watershed and provide much needed drought and climate resiliency. </a:t>
            </a:r>
          </a:p>
        </p:txBody>
      </p:sp>
      <p:sp>
        <p:nvSpPr>
          <p:cNvPr id="3" name="TextBox 2">
            <a:extLst>
              <a:ext uri="{FF2B5EF4-FFF2-40B4-BE49-F238E27FC236}">
                <a16:creationId xmlns:a16="http://schemas.microsoft.com/office/drawing/2014/main" id="{D54D2327-3183-48DB-9A0D-0EBE2B16DCCA}"/>
              </a:ext>
            </a:extLst>
          </p:cNvPr>
          <p:cNvSpPr txBox="1"/>
          <p:nvPr/>
        </p:nvSpPr>
        <p:spPr>
          <a:xfrm>
            <a:off x="4537495" y="5644552"/>
            <a:ext cx="282946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336146"/>
                </a:solidFill>
              </a:rPr>
              <a:t>(Precipitation: 16 inches/year)</a:t>
            </a:r>
            <a:endParaRPr lang="en-US" sz="1600" dirty="0"/>
          </a:p>
        </p:txBody>
      </p:sp>
    </p:spTree>
    <p:extLst>
      <p:ext uri="{BB962C8B-B14F-4D97-AF65-F5344CB8AC3E}">
        <p14:creationId xmlns:p14="http://schemas.microsoft.com/office/powerpoint/2010/main" val="2908907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2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1" name="Rectangle 2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054238-01C4-4239-9450-3EF15B86B394}"/>
              </a:ext>
            </a:extLst>
          </p:cNvPr>
          <p:cNvSpPr>
            <a:spLocks noGrp="1"/>
          </p:cNvSpPr>
          <p:nvPr>
            <p:ph type="title"/>
          </p:nvPr>
        </p:nvSpPr>
        <p:spPr>
          <a:xfrm>
            <a:off x="695325" y="914557"/>
            <a:ext cx="10872665" cy="705780"/>
          </a:xfrm>
        </p:spPr>
        <p:txBody>
          <a:bodyPr vert="horz" lIns="91440" tIns="45720" rIns="91440" bIns="45720" rtlCol="0" anchor="t">
            <a:normAutofit/>
          </a:bodyPr>
          <a:lstStyle/>
          <a:p>
            <a:r>
              <a:rPr lang="en-US" dirty="0"/>
              <a:t>Benefits of reservoir</a:t>
            </a:r>
          </a:p>
        </p:txBody>
      </p:sp>
      <p:cxnSp>
        <p:nvCxnSpPr>
          <p:cNvPr id="26" name="Straight Connector 25">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2">
            <a:extLst>
              <a:ext uri="{FF2B5EF4-FFF2-40B4-BE49-F238E27FC236}">
                <a16:creationId xmlns:a16="http://schemas.microsoft.com/office/drawing/2014/main" id="{35D43AD5-8FD5-4CB9-922C-7314D2006055}"/>
              </a:ext>
            </a:extLst>
          </p:cNvPr>
          <p:cNvGraphicFramePr>
            <a:graphicFrameLocks noGrp="1"/>
          </p:cNvGraphicFramePr>
          <p:nvPr>
            <p:ph idx="1"/>
            <p:extLst>
              <p:ext uri="{D42A27DB-BD31-4B8C-83A1-F6EECF244321}">
                <p14:modId xmlns:p14="http://schemas.microsoft.com/office/powerpoint/2010/main" val="723741495"/>
              </p:ext>
            </p:extLst>
          </p:nvPr>
        </p:nvGraphicFramePr>
        <p:xfrm>
          <a:off x="541308" y="1859532"/>
          <a:ext cx="11104352" cy="44183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Graphic 23" descr="Agriculture with solid fill">
            <a:extLst>
              <a:ext uri="{FF2B5EF4-FFF2-40B4-BE49-F238E27FC236}">
                <a16:creationId xmlns:a16="http://schemas.microsoft.com/office/drawing/2014/main" id="{6FA69444-12D5-C3C7-C3EE-520290C114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5480" y="3762555"/>
            <a:ext cx="641231" cy="641231"/>
          </a:xfrm>
          <a:prstGeom prst="rect">
            <a:avLst/>
          </a:prstGeom>
        </p:spPr>
      </p:pic>
    </p:spTree>
    <p:extLst>
      <p:ext uri="{BB962C8B-B14F-4D97-AF65-F5344CB8AC3E}">
        <p14:creationId xmlns:p14="http://schemas.microsoft.com/office/powerpoint/2010/main" val="4249569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B4ED-6B78-460E-B326-05093DF4E92A}"/>
              </a:ext>
            </a:extLst>
          </p:cNvPr>
          <p:cNvSpPr>
            <a:spLocks noGrp="1"/>
          </p:cNvSpPr>
          <p:nvPr>
            <p:ph type="title"/>
          </p:nvPr>
        </p:nvSpPr>
        <p:spPr/>
        <p:txBody>
          <a:bodyPr>
            <a:normAutofit/>
          </a:bodyPr>
          <a:lstStyle/>
          <a:p>
            <a:r>
              <a:rPr lang="en-US" sz="3600" dirty="0"/>
              <a:t>Aquifer Recharge</a:t>
            </a:r>
          </a:p>
        </p:txBody>
      </p:sp>
      <p:pic>
        <p:nvPicPr>
          <p:cNvPr id="7" name="Graphic 8" descr="Water with solid fill">
            <a:extLst>
              <a:ext uri="{FF2B5EF4-FFF2-40B4-BE49-F238E27FC236}">
                <a16:creationId xmlns:a16="http://schemas.microsoft.com/office/drawing/2014/main" id="{6834C16C-420C-44A3-AAF2-CD4BEB4F7EA2}"/>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5594399" y="922096"/>
            <a:ext cx="580677" cy="598606"/>
          </a:xfrm>
        </p:spPr>
      </p:pic>
      <p:sp>
        <p:nvSpPr>
          <p:cNvPr id="10" name="TextBox 9">
            <a:extLst>
              <a:ext uri="{FF2B5EF4-FFF2-40B4-BE49-F238E27FC236}">
                <a16:creationId xmlns:a16="http://schemas.microsoft.com/office/drawing/2014/main" id="{ACD87CFF-549B-4229-8053-DFC92E47D514}"/>
              </a:ext>
            </a:extLst>
          </p:cNvPr>
          <p:cNvSpPr txBox="1"/>
          <p:nvPr/>
        </p:nvSpPr>
        <p:spPr>
          <a:xfrm>
            <a:off x="698741" y="1710737"/>
            <a:ext cx="5302369" cy="43242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dirty="0"/>
              <a:t>Stored water from the reservoir can be used for aquifer recharge to increase groundwater levels in the heavily tapped shallow aquifer as well as augment flows in local streams and generate additional mitigation credits for the Dungeness Water Exchange (a local water bank). Any new wells drilled in the Dungeness area require mitigation due to the Elwha-Dungeness Instream Flow Rule.</a:t>
            </a:r>
          </a:p>
        </p:txBody>
      </p:sp>
      <p:pic>
        <p:nvPicPr>
          <p:cNvPr id="11" name="Picture 11" descr="A picture containing outdoor, grass, sky, tree&#10;&#10;Description automatically generated">
            <a:extLst>
              <a:ext uri="{FF2B5EF4-FFF2-40B4-BE49-F238E27FC236}">
                <a16:creationId xmlns:a16="http://schemas.microsoft.com/office/drawing/2014/main" id="{ACD2D65D-E870-47C1-8FC2-FC2666C1BFA0}"/>
              </a:ext>
            </a:extLst>
          </p:cNvPr>
          <p:cNvPicPr>
            <a:picLocks noChangeAspect="1"/>
          </p:cNvPicPr>
          <p:nvPr/>
        </p:nvPicPr>
        <p:blipFill rotWithShape="1">
          <a:blip r:embed="rId4"/>
          <a:srcRect l="14583" t="4867" r="16964"/>
          <a:stretch/>
        </p:blipFill>
        <p:spPr>
          <a:xfrm>
            <a:off x="6349042" y="1092384"/>
            <a:ext cx="5044489" cy="4673904"/>
          </a:xfrm>
          <a:prstGeom prst="rect">
            <a:avLst/>
          </a:prstGeom>
        </p:spPr>
      </p:pic>
    </p:spTree>
    <p:extLst>
      <p:ext uri="{BB962C8B-B14F-4D97-AF65-F5344CB8AC3E}">
        <p14:creationId xmlns:p14="http://schemas.microsoft.com/office/powerpoint/2010/main" val="4135414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3D98-3012-4C19-89E5-45AA54F9B468}"/>
              </a:ext>
            </a:extLst>
          </p:cNvPr>
          <p:cNvSpPr>
            <a:spLocks noGrp="1"/>
          </p:cNvSpPr>
          <p:nvPr>
            <p:ph type="title"/>
          </p:nvPr>
        </p:nvSpPr>
        <p:spPr/>
        <p:txBody>
          <a:bodyPr>
            <a:normAutofit/>
          </a:bodyPr>
          <a:lstStyle/>
          <a:p>
            <a:r>
              <a:rPr lang="en-US" sz="3600" dirty="0"/>
              <a:t>Climate Resilient Water Supply</a:t>
            </a:r>
          </a:p>
        </p:txBody>
      </p:sp>
      <p:sp>
        <p:nvSpPr>
          <p:cNvPr id="3" name="Content Placeholder 2">
            <a:extLst>
              <a:ext uri="{FF2B5EF4-FFF2-40B4-BE49-F238E27FC236}">
                <a16:creationId xmlns:a16="http://schemas.microsoft.com/office/drawing/2014/main" id="{B5F37177-9FF5-4FE4-BFDD-EDA139C1B6E2}"/>
              </a:ext>
            </a:extLst>
          </p:cNvPr>
          <p:cNvSpPr>
            <a:spLocks noGrp="1"/>
          </p:cNvSpPr>
          <p:nvPr>
            <p:ph idx="1"/>
          </p:nvPr>
        </p:nvSpPr>
        <p:spPr>
          <a:xfrm>
            <a:off x="700635" y="1818674"/>
            <a:ext cx="10691265" cy="3866125"/>
          </a:xfrm>
        </p:spPr>
        <p:txBody>
          <a:bodyPr vert="horz" lIns="91440" tIns="45720" rIns="91440" bIns="45720" rtlCol="0" anchor="t">
            <a:noAutofit/>
          </a:bodyPr>
          <a:lstStyle/>
          <a:p>
            <a:r>
              <a:rPr lang="en-US" sz="2300" dirty="0">
                <a:ea typeface="+mn-lt"/>
                <a:cs typeface="+mn-lt"/>
              </a:rPr>
              <a:t>Drought conditions have been prevalent in the area in four of the past eight years. This project will use water storage to provide a reliable climate-resilient water supply for drinking water supply/aquifer stability and the food system over time.</a:t>
            </a:r>
          </a:p>
          <a:p>
            <a:r>
              <a:rPr lang="en-US" sz="2300" dirty="0">
                <a:ea typeface="+mn-lt"/>
                <a:cs typeface="+mn-lt"/>
              </a:rPr>
              <a:t>Late summer low flows are a primary limiting factor to habitat in the Dungeness River, which are projected to worsen as climate change is anticipated to move the system from snow/rain mixed precipitation to rain dominant with the peak flow shifting from late May to late January by the 2050s. The Reservoir will keep more water in the river during the late summer, fish critical period </a:t>
            </a:r>
            <a:r>
              <a:rPr lang="en-US" sz="2300" dirty="0">
                <a:solidFill>
                  <a:srgbClr val="000000"/>
                </a:solidFill>
                <a:ea typeface="+mn-lt"/>
                <a:cs typeface="+mn-lt"/>
              </a:rPr>
              <a:t>for ecologically and culturally important salmon, steelhead and bull trout.</a:t>
            </a:r>
          </a:p>
        </p:txBody>
      </p:sp>
      <p:pic>
        <p:nvPicPr>
          <p:cNvPr id="4" name="Graphic 4" descr="Thermometer with solid fill">
            <a:extLst>
              <a:ext uri="{FF2B5EF4-FFF2-40B4-BE49-F238E27FC236}">
                <a16:creationId xmlns:a16="http://schemas.microsoft.com/office/drawing/2014/main" id="{E367BCB4-EB57-4D04-92AA-F52E728D7C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59321" y="922096"/>
            <a:ext cx="608560" cy="619706"/>
          </a:xfrm>
          <a:prstGeom prst="rect">
            <a:avLst/>
          </a:prstGeom>
        </p:spPr>
      </p:pic>
    </p:spTree>
    <p:extLst>
      <p:ext uri="{BB962C8B-B14F-4D97-AF65-F5344CB8AC3E}">
        <p14:creationId xmlns:p14="http://schemas.microsoft.com/office/powerpoint/2010/main" val="779336503"/>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radigm">
  <a:themeElements>
    <a:clrScheme name="Custom 7">
      <a:dk1>
        <a:srgbClr val="005E74"/>
      </a:dk1>
      <a:lt1>
        <a:srgbClr val="FFFFFF"/>
      </a:lt1>
      <a:dk2>
        <a:srgbClr val="666666"/>
      </a:dk2>
      <a:lt2>
        <a:srgbClr val="626B73"/>
      </a:lt2>
      <a:accent1>
        <a:srgbClr val="005D73"/>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2B44543E7C6D0489CB0E27D04189786" ma:contentTypeVersion="16" ma:contentTypeDescription="Create a new document." ma:contentTypeScope="" ma:versionID="441c76d969b9f06f09fe848d7277db0c">
  <xsd:schema xmlns:xsd="http://www.w3.org/2001/XMLSchema" xmlns:xs="http://www.w3.org/2001/XMLSchema" xmlns:p="http://schemas.microsoft.com/office/2006/metadata/properties" xmlns:ns1="http://schemas.microsoft.com/sharepoint/v3" xmlns:ns2="01c8eb47-aee0-45c5-ade2-be43baf39161" xmlns:ns3="a7a762c4-0c29-4584-b584-06c9ca3b282a" targetNamespace="http://schemas.microsoft.com/office/2006/metadata/properties" ma:root="true" ma:fieldsID="9158b50d8ce2253c5760fca13e3bd520" ns1:_="" ns2:_="" ns3:_="">
    <xsd:import namespace="http://schemas.microsoft.com/sharepoint/v3"/>
    <xsd:import namespace="01c8eb47-aee0-45c5-ade2-be43baf39161"/>
    <xsd:import namespace="a7a762c4-0c29-4584-b584-06c9ca3b282a"/>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DateTaken" minOccurs="0"/>
                <xsd:element ref="ns2:MediaServiceOCR" minOccurs="0"/>
                <xsd:element ref="ns2:MediaServiceLocation" minOccurs="0"/>
                <xsd:element ref="ns1:_ip_UnifiedCompliancePolicyProperties" minOccurs="0"/>
                <xsd:element ref="ns1:_ip_UnifiedCompliancePolicyUIActio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c8eb47-aee0-45c5-ade2-be43baf391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7a762c4-0c29-4584-b584-06c9ca3b282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a50b0e-be8b-4527-8ad1-434292e1c0eb}" ma:internalName="TaxCatchAll" ma:showField="CatchAllData" ma:web="a7a762c4-0c29-4584-b584-06c9ca3b28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01c8eb47-aee0-45c5-ade2-be43baf39161">
      <Terms xmlns="http://schemas.microsoft.com/office/infopath/2007/PartnerControls"/>
    </lcf76f155ced4ddcb4097134ff3c332f>
    <TaxCatchAll xmlns="a7a762c4-0c29-4584-b584-06c9ca3b282a"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3CBBC25-A353-4680-AC69-6E36A71CE904}">
  <ds:schemaRefs>
    <ds:schemaRef ds:uri="http://schemas.microsoft.com/sharepoint/v3/contenttype/forms"/>
  </ds:schemaRefs>
</ds:datastoreItem>
</file>

<file path=customXml/itemProps2.xml><?xml version="1.0" encoding="utf-8"?>
<ds:datastoreItem xmlns:ds="http://schemas.openxmlformats.org/officeDocument/2006/customXml" ds:itemID="{07EF4D3A-438C-43C9-932D-307AC37ABDBD}"/>
</file>

<file path=customXml/itemProps3.xml><?xml version="1.0" encoding="utf-8"?>
<ds:datastoreItem xmlns:ds="http://schemas.openxmlformats.org/officeDocument/2006/customXml" ds:itemID="{1235421A-4D92-4EF7-9918-F348B80F66B2}">
  <ds:schemaRefs>
    <ds:schemaRef ds:uri="http://schemas.microsoft.com/office/2006/metadata/properties"/>
    <ds:schemaRef ds:uri="b449e559-07f5-41b4-a1f1-538dc22b3620"/>
    <ds:schemaRef ds:uri="a920ea18-508d-4333-893e-6132c755db7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678</TotalTime>
  <Words>2971</Words>
  <Application>Microsoft Office PowerPoint</Application>
  <PresentationFormat>Widescreen</PresentationFormat>
  <Paragraphs>194</Paragraphs>
  <Slides>31</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Arial</vt:lpstr>
      <vt:lpstr>Calibri</vt:lpstr>
      <vt:lpstr>Calibri Light</vt:lpstr>
      <vt:lpstr>Calisto MT</vt:lpstr>
      <vt:lpstr>Merriweather</vt:lpstr>
      <vt:lpstr>Roboto</vt:lpstr>
      <vt:lpstr>Univers Condensed</vt:lpstr>
      <vt:lpstr>ChronicleVTI</vt:lpstr>
      <vt:lpstr>Office Theme</vt:lpstr>
      <vt:lpstr>Paradigm</vt:lpstr>
      <vt:lpstr>Dungeness Reservoir Construction:  Building Climate Resilience in the Dungeness Community</vt:lpstr>
      <vt:lpstr>Project Summary</vt:lpstr>
      <vt:lpstr>Project Summary Cont.</vt:lpstr>
      <vt:lpstr>Project Location  Map</vt:lpstr>
      <vt:lpstr>Project Overview Map</vt:lpstr>
      <vt:lpstr>WATER SCARCITY</vt:lpstr>
      <vt:lpstr>Benefits of reservoir</vt:lpstr>
      <vt:lpstr>Aquifer Recharge</vt:lpstr>
      <vt:lpstr>Climate Resilient Water Supply</vt:lpstr>
      <vt:lpstr>DROUGHT in Washington state (IncludinG the Dungeness WaTershed)</vt:lpstr>
      <vt:lpstr>CLIMATE CHANGE  PROJECTIONS</vt:lpstr>
      <vt:lpstr>Long term agriculture viability  </vt:lpstr>
      <vt:lpstr>Streamflow restoration</vt:lpstr>
      <vt:lpstr>DUNGENESS RIVER ESA LISTED FISH</vt:lpstr>
      <vt:lpstr>Recreation</vt:lpstr>
      <vt:lpstr>The Reservoir will:</vt:lpstr>
      <vt:lpstr>Construction </vt:lpstr>
      <vt:lpstr>Secured Funding</vt:lpstr>
      <vt:lpstr>Benefit Cost Analysis</vt:lpstr>
      <vt:lpstr>PowerPoint Presentation</vt:lpstr>
      <vt:lpstr>Dungeness off-channel reservoir</vt:lpstr>
      <vt:lpstr>Population Impacted</vt:lpstr>
      <vt:lpstr>PowerPoint Presentation</vt:lpstr>
      <vt:lpstr>PowerPoint Presentation</vt:lpstr>
      <vt:lpstr>PowerPoint Presentation</vt:lpstr>
      <vt:lpstr>PowerPoint Presentation</vt:lpstr>
      <vt:lpstr>Collaboration</vt:lpstr>
      <vt:lpstr>Project Partners</vt:lpstr>
      <vt:lpstr>PowerPoint Presentation</vt:lpstr>
      <vt:lpstr>PowerPoint Presentation</vt:lpstr>
      <vt:lpstr>Project Film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Gutierrez</dc:creator>
  <cp:lastModifiedBy>Creasey, Carol</cp:lastModifiedBy>
  <cp:revision>1249</cp:revision>
  <dcterms:created xsi:type="dcterms:W3CDTF">2022-01-05T21:17:03Z</dcterms:created>
  <dcterms:modified xsi:type="dcterms:W3CDTF">2022-11-19T21:40:40Z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0x01010062B44543E7C6D0489CB0E27D04189786</vt:lpwstr>
  </property>
</Properties>
</file>