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1" r:id="rId3"/>
    <p:sldId id="282" r:id="rId4"/>
    <p:sldId id="300" r:id="rId5"/>
    <p:sldId id="285" r:id="rId6"/>
    <p:sldId id="327" r:id="rId7"/>
    <p:sldId id="326" r:id="rId8"/>
    <p:sldId id="328" r:id="rId9"/>
    <p:sldId id="258" r:id="rId10"/>
    <p:sldId id="257" r:id="rId11"/>
    <p:sldId id="309" r:id="rId12"/>
    <p:sldId id="302" r:id="rId13"/>
    <p:sldId id="315" r:id="rId14"/>
    <p:sldId id="270" r:id="rId15"/>
    <p:sldId id="266" r:id="rId16"/>
    <p:sldId id="324" r:id="rId17"/>
    <p:sldId id="319" r:id="rId18"/>
    <p:sldId id="314" r:id="rId19"/>
    <p:sldId id="317" r:id="rId20"/>
    <p:sldId id="318" r:id="rId21"/>
    <p:sldId id="311" r:id="rId22"/>
    <p:sldId id="295" r:id="rId23"/>
    <p:sldId id="269" r:id="rId24"/>
    <p:sldId id="303" r:id="rId25"/>
    <p:sldId id="281" r:id="rId26"/>
    <p:sldId id="283" r:id="rId27"/>
    <p:sldId id="307" r:id="rId28"/>
    <p:sldId id="32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957" autoAdjust="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52F95-4F58-4FFC-9C9C-54291E999BC4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EBA36-9212-46EB-B255-F54929CD2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1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Diagram provided by Carol Creasey</a:t>
            </a:r>
            <a:r>
              <a:rPr lang="en-US" baseline="0" dirty="0" smtClean="0"/>
              <a:t> via email to Paul Moore on 8/3/2022, Excerpt from Site and Exploration Plan, July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2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Preliminary Basis of Design Report,  3-14-2022</a:t>
            </a:r>
            <a:r>
              <a:rPr lang="en-US" baseline="0" dirty="0" smtClean="0"/>
              <a:t>, Pages 55 and 164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66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Washington State Department of Ecology, Dam Safety Guidelines Part IV, July, 1993, Pages 9 and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6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Washington State Department of Ecology, Dam Safety Guidelines Part IV, July, 1993, Pages 13</a:t>
            </a:r>
            <a:r>
              <a:rPr lang="en-US" baseline="0" dirty="0" smtClean="0"/>
              <a:t> and 14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23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 published in the Peninsula Daily News 10/8/2022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2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Washington State Department of Ecology, Dam Safety Guidelines Part IV, July, 1993, Page</a:t>
            </a:r>
            <a:r>
              <a:rPr lang="en-US" baseline="0" dirty="0" smtClean="0"/>
              <a:t> 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3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Washington</a:t>
            </a:r>
            <a:r>
              <a:rPr lang="en-US" baseline="0" dirty="0" smtClean="0"/>
              <a:t> State Department of Ecology, Dam Safety Guidelines, Technical Note 1 Dam Break Inundation Analysis and Downstream Hazard Classification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69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Preliminary Basis of Design Report,  3-14-2022</a:t>
            </a:r>
            <a:r>
              <a:rPr lang="en-US" baseline="0" dirty="0" smtClean="0"/>
              <a:t>, Page 162 for 19,500 cubic feet per second reference.  The next two bullet points were derived by math assuming 660,000 gallons in an olympic-sized pool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07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Preliminary Basis of Design Report,  3-14-2022, Page 162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85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Washington State Department of Ecology, Dam Safety Guidelines, Technical Note 1 Dam Break Inundation Analysis and Downstream Hazard 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5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Washington State Department of Ecology Dam Safety Guidelines Technical Note 2, July, 1992, Page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Preliminary Basis of Design Report 3-14-2022, </a:t>
            </a:r>
            <a:r>
              <a:rPr lang="en-US" baseline="0" dirty="0" smtClean="0"/>
              <a:t> Page 37; 30PCT Plans Pages 7 and 11.  Height is estimated based on scale and elevations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67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Washington State Department of Ecology, Dam Safety Guidelines Part IV, July, 1993, Page</a:t>
            </a:r>
            <a:r>
              <a:rPr lang="en-US" baseline="0" dirty="0" smtClean="0"/>
              <a:t> 14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91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2016 cost is from Executive Summary and Project Proposal, January 2016, Page 15 and the Revised Reservoir costs</a:t>
            </a:r>
            <a:r>
              <a:rPr lang="en-US" baseline="0" dirty="0" smtClean="0"/>
              <a:t> are from </a:t>
            </a:r>
            <a:r>
              <a:rPr lang="en-US" dirty="0" smtClean="0"/>
              <a:t>Preliminary Basis of Design Report, 3-14-2022, Page 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9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Preliminary Basis of Design Report  3-14-2022</a:t>
            </a:r>
            <a:r>
              <a:rPr lang="en-US" baseline="0" dirty="0" smtClean="0"/>
              <a:t> Page 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1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30PCT Plans,</a:t>
            </a:r>
            <a:r>
              <a:rPr lang="en-US" baseline="0" dirty="0" smtClean="0"/>
              <a:t> Diagram C07, Page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9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Preliminary Basis of Design Report  3-14-2022</a:t>
            </a:r>
            <a:r>
              <a:rPr lang="en-US" baseline="0" dirty="0" smtClean="0"/>
              <a:t> </a:t>
            </a:r>
            <a:r>
              <a:rPr lang="en-US" baseline="0" smtClean="0"/>
              <a:t>, Appendix 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7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Preliminary Basis of Design Report  3-14-2022</a:t>
            </a:r>
            <a:r>
              <a:rPr lang="en-US" baseline="0" dirty="0" smtClean="0"/>
              <a:t> Pages 37, 47, 49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4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Preliminary Basis of Design Report 3-14-2022</a:t>
            </a:r>
            <a:r>
              <a:rPr lang="en-US" baseline="0" dirty="0" smtClean="0"/>
              <a:t> Page 37; and </a:t>
            </a:r>
            <a:r>
              <a:rPr lang="en-US" dirty="0" smtClean="0"/>
              <a:t>30PCT Plans Pages 7 and 11.  Height is estimated</a:t>
            </a:r>
            <a:r>
              <a:rPr lang="en-US" baseline="0" dirty="0" smtClean="0"/>
              <a:t> based on scale and elevations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42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Geotechnical Engineering Feasibility Report Review</a:t>
            </a:r>
            <a:r>
              <a:rPr lang="en-US" baseline="0" dirty="0" smtClean="0"/>
              <a:t> December 9, 2020, Page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68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Preliminary Basis of Design Report,  3-14-2022</a:t>
            </a:r>
            <a:r>
              <a:rPr lang="en-US" baseline="0" dirty="0" smtClean="0"/>
              <a:t>, Page 106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BA36-9212-46EB-B255-F54929CD22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4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9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0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1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4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9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6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4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1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CF6C-9DE8-4C72-9CD1-DA020748F643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A474-FE98-4680-9C2F-490B2CD48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3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Dungeness Reservoir and Dam</a:t>
            </a:r>
            <a:br>
              <a:rPr lang="en-US" dirty="0" smtClean="0"/>
            </a:br>
            <a:r>
              <a:rPr lang="en-US" dirty="0" smtClean="0"/>
              <a:t>Cost Vs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Paul R. Moore </a:t>
            </a:r>
            <a:endParaRPr lang="en-US" dirty="0"/>
          </a:p>
          <a:p>
            <a:r>
              <a:rPr lang="en-US" dirty="0" smtClean="0"/>
              <a:t>November 9, 2022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 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We’re talking about a reservoir that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r>
              <a:rPr lang="en-US" dirty="0" smtClean="0"/>
              <a:t>Holds </a:t>
            </a:r>
            <a:r>
              <a:rPr lang="en-US" b="1" dirty="0" smtClean="0"/>
              <a:t>over 500 million gallons of water</a:t>
            </a:r>
            <a:r>
              <a:rPr lang="en-US" dirty="0" smtClean="0"/>
              <a:t>, with</a:t>
            </a:r>
          </a:p>
          <a:p>
            <a:pPr marL="0" indent="0">
              <a:lnSpc>
                <a:spcPct val="60000"/>
              </a:lnSpc>
              <a:buNone/>
            </a:pPr>
            <a:endParaRPr lang="en-US" dirty="0" smtClean="0"/>
          </a:p>
          <a:p>
            <a:pPr>
              <a:lnSpc>
                <a:spcPct val="60000"/>
              </a:lnSpc>
            </a:pPr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0-35 feet</a:t>
            </a:r>
            <a:r>
              <a:rPr lang="en-US" dirty="0" smtClean="0"/>
              <a:t> </a:t>
            </a:r>
            <a:r>
              <a:rPr lang="en-US" b="1" dirty="0" smtClean="0"/>
              <a:t>earthen </a:t>
            </a:r>
            <a:r>
              <a:rPr lang="en-US" b="1" dirty="0" smtClean="0"/>
              <a:t>dam with</a:t>
            </a:r>
          </a:p>
          <a:p>
            <a:pPr>
              <a:lnSpc>
                <a:spcPct val="60000"/>
              </a:lnSpc>
            </a:pPr>
            <a:endParaRPr lang="en-US" b="1" dirty="0"/>
          </a:p>
          <a:p>
            <a:pPr>
              <a:lnSpc>
                <a:spcPct val="60000"/>
              </a:lnSpc>
            </a:pPr>
            <a:r>
              <a:rPr lang="en-US" dirty="0" smtClean="0"/>
              <a:t>A majority of </a:t>
            </a:r>
            <a:r>
              <a:rPr lang="en-US" dirty="0" smtClean="0"/>
              <a:t>that water </a:t>
            </a:r>
            <a:r>
              <a:rPr lang="en-US" b="1" dirty="0" smtClean="0"/>
              <a:t>above ground level</a:t>
            </a:r>
          </a:p>
        </p:txBody>
      </p:sp>
    </p:spTree>
    <p:extLst>
      <p:ext uri="{BB962C8B-B14F-4D97-AF65-F5344CB8AC3E}">
        <p14:creationId xmlns:p14="http://schemas.microsoft.com/office/powerpoint/2010/main" val="12013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engineering review by PanGeo in December, 2020 concluded:</a:t>
            </a:r>
          </a:p>
          <a:p>
            <a:pPr marL="0" indent="0">
              <a:lnSpc>
                <a:spcPts val="900"/>
              </a:lnSpc>
              <a:buNone/>
            </a:pPr>
            <a:endParaRPr lang="en-US" dirty="0" smtClean="0"/>
          </a:p>
          <a:p>
            <a:r>
              <a:rPr lang="en-US" dirty="0" smtClean="0"/>
              <a:t>There may be insufficient excavated </a:t>
            </a:r>
            <a:r>
              <a:rPr lang="en-US" dirty="0"/>
              <a:t>material to construct the </a:t>
            </a:r>
            <a:r>
              <a:rPr lang="en-US" dirty="0" smtClean="0"/>
              <a:t>dam, and if so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r>
              <a:rPr lang="en-US" dirty="0" smtClean="0"/>
              <a:t>Remedial actions should be identified, </a:t>
            </a:r>
            <a:r>
              <a:rPr lang="en-US" dirty="0"/>
              <a:t>such as </a:t>
            </a:r>
            <a:r>
              <a:rPr lang="en-US" b="1" dirty="0"/>
              <a:t>deepening the excavation and lowering the berms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 smtClean="0"/>
              <a:t>According to the current design document, The presence of a relatively shallow layer of low-permeability glacial till material </a:t>
            </a:r>
            <a:r>
              <a:rPr lang="en-US" b="1" dirty="0" smtClean="0"/>
              <a:t>may allow construction of the reservoir without a fabricated liner</a:t>
            </a:r>
          </a:p>
          <a:p>
            <a:endParaRPr lang="en-US" dirty="0" smtClean="0"/>
          </a:p>
          <a:p>
            <a:r>
              <a:rPr lang="en-US" u="sng" dirty="0" smtClean="0"/>
              <a:t>The recommended preliminary design is to use material excavated </a:t>
            </a:r>
            <a:r>
              <a:rPr lang="en-US" dirty="0" smtClean="0"/>
              <a:t>at the south end of the proposed reservoir for the reservoir floor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240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embankment must </a:t>
            </a:r>
            <a:r>
              <a:rPr lang="en-US" dirty="0" smtClean="0"/>
              <a:t>meet  Washington </a:t>
            </a:r>
            <a:r>
              <a:rPr lang="en-US" dirty="0" smtClean="0"/>
              <a:t>Dam </a:t>
            </a:r>
            <a:r>
              <a:rPr lang="en-US" dirty="0" smtClean="0"/>
              <a:t>Safety </a:t>
            </a:r>
            <a:r>
              <a:rPr lang="en-US" dirty="0" smtClean="0"/>
              <a:t>Office design regulations for an “intermediate” or “large” (&gt; 50 feet WSEL) dam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regulations are designed to protect against </a:t>
            </a:r>
            <a:r>
              <a:rPr lang="en-US" b="1" dirty="0" smtClean="0"/>
              <a:t>“1 in a million” </a:t>
            </a:r>
            <a:r>
              <a:rPr lang="en-US" dirty="0" smtClean="0"/>
              <a:t>events such as</a:t>
            </a:r>
          </a:p>
          <a:p>
            <a:pPr marL="2286000"/>
            <a:r>
              <a:rPr lang="en-US" dirty="0" smtClean="0"/>
              <a:t> Earthquakes</a:t>
            </a:r>
          </a:p>
          <a:p>
            <a:pPr marL="2286000"/>
            <a:r>
              <a:rPr lang="en-US" dirty="0" smtClean="0"/>
              <a:t> Extreme storms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Chance?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10000"/>
          </a:bodyPr>
          <a:lstStyle/>
          <a:p>
            <a:pPr algn="just"/>
            <a:r>
              <a:rPr lang="en-US" dirty="0" smtClean="0"/>
              <a:t>“In floods and earthquakes </a:t>
            </a:r>
            <a:r>
              <a:rPr lang="en-US" u="sng" dirty="0" smtClean="0"/>
              <a:t>the protection comes in the fact that the design event the facility must survive has an extremely remote chance of occurring</a:t>
            </a:r>
            <a:r>
              <a:rPr lang="en-US" b="1" dirty="0" smtClean="0"/>
              <a:t>.”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A “design event” is anything that</a:t>
            </a:r>
          </a:p>
          <a:p>
            <a:pPr marL="0" indent="0" algn="ctr">
              <a:buNone/>
            </a:pPr>
            <a:r>
              <a:rPr lang="en-US" dirty="0" smtClean="0"/>
              <a:t> may cause the reservoir/dam to fail</a:t>
            </a:r>
            <a:r>
              <a:rPr lang="en-US" b="1" dirty="0" smtClean="0"/>
              <a:t>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According to the Dam </a:t>
            </a:r>
            <a:r>
              <a:rPr lang="en-US" b="1" dirty="0"/>
              <a:t>Safety Office, the actual level of protection provided by a specified design </a:t>
            </a:r>
            <a:r>
              <a:rPr lang="en-US" b="1" dirty="0" smtClean="0"/>
              <a:t>may </a:t>
            </a:r>
            <a:r>
              <a:rPr lang="en-US" b="1" dirty="0"/>
              <a:t>not be known with </a:t>
            </a:r>
            <a:r>
              <a:rPr lang="en-US" b="1" dirty="0" smtClean="0"/>
              <a:t>accuracy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5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Events?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Department of Dam Safety uses a statistical approach to justify a given embankment construction</a:t>
            </a:r>
          </a:p>
          <a:p>
            <a:endParaRPr lang="en-US" dirty="0" smtClean="0"/>
          </a:p>
          <a:p>
            <a:r>
              <a:rPr lang="en-US" dirty="0" smtClean="0"/>
              <a:t>“The Department recognizes that </a:t>
            </a:r>
            <a:r>
              <a:rPr lang="en-US" b="1" u="sng" dirty="0" smtClean="0"/>
              <a:t>the majority of the engineering community has serious reservations about such an approach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 smtClean="0"/>
              <a:t> The principal objection is that </a:t>
            </a:r>
            <a:r>
              <a:rPr lang="en-US" b="1" dirty="0" smtClean="0">
                <a:solidFill>
                  <a:srgbClr val="FF0000"/>
                </a:solidFill>
              </a:rPr>
              <a:t>it typically has not afforded a "meaningful" treatment of "extreme events"</a:t>
            </a:r>
          </a:p>
        </p:txBody>
      </p:sp>
    </p:spTree>
    <p:extLst>
      <p:ext uri="{BB962C8B-B14F-4D97-AF65-F5344CB8AC3E}">
        <p14:creationId xmlns:p14="http://schemas.microsoft.com/office/powerpoint/2010/main" val="15404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Events</a:t>
            </a:r>
            <a:br>
              <a:rPr lang="en-US" dirty="0" smtClean="0"/>
            </a:br>
            <a:r>
              <a:rPr lang="en-US" dirty="0" smtClean="0"/>
              <a:t>Earthquakes and Storms!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761" y="1600200"/>
            <a:ext cx="70644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an “Extreme Event”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The most obvious consequence of an “Extreme Event” is the potential for </a:t>
            </a:r>
            <a:r>
              <a:rPr lang="en-US" b="1" u="sng" dirty="0" smtClean="0"/>
              <a:t>dam failure</a:t>
            </a:r>
            <a:r>
              <a:rPr lang="en-US" b="1" dirty="0"/>
              <a:t> </a:t>
            </a:r>
            <a:r>
              <a:rPr lang="en-US" dirty="0" smtClean="0"/>
              <a:t>causing </a:t>
            </a:r>
            <a:r>
              <a:rPr lang="en-US" b="1" dirty="0" smtClean="0">
                <a:solidFill>
                  <a:srgbClr val="FF0000"/>
                </a:solidFill>
              </a:rPr>
              <a:t>flooding</a:t>
            </a:r>
            <a:r>
              <a:rPr lang="en-US" dirty="0" smtClean="0"/>
              <a:t> to the community with possible </a:t>
            </a:r>
            <a:r>
              <a:rPr lang="en-US" b="1" dirty="0" smtClean="0">
                <a:solidFill>
                  <a:srgbClr val="FF0000"/>
                </a:solidFill>
              </a:rPr>
              <a:t>loss of life</a:t>
            </a:r>
          </a:p>
          <a:p>
            <a:pPr lvl="2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Dam Failures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en-US" dirty="0" smtClean="0"/>
              <a:t>Dam failures occur by </a:t>
            </a:r>
            <a:r>
              <a:rPr lang="en-US" dirty="0" smtClean="0">
                <a:solidFill>
                  <a:srgbClr val="FF0000"/>
                </a:solidFill>
              </a:rPr>
              <a:t>overtopping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breaches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Embankment </a:t>
            </a:r>
            <a:r>
              <a:rPr lang="en-US" b="1" dirty="0"/>
              <a:t>overtopping</a:t>
            </a:r>
            <a:r>
              <a:rPr lang="en-US" dirty="0"/>
              <a:t> remains the principal mechanism of earthquake induced failures and erosion can quickly </a:t>
            </a:r>
            <a:r>
              <a:rPr lang="en-US" dirty="0" smtClean="0"/>
              <a:t>follow</a:t>
            </a:r>
          </a:p>
          <a:p>
            <a:pPr lvl="1"/>
            <a:r>
              <a:rPr lang="en-US" dirty="0" smtClean="0"/>
              <a:t>Overtopping can also be caused by waves due to storms or dam component failures</a:t>
            </a:r>
          </a:p>
          <a:p>
            <a:pPr>
              <a:lnSpc>
                <a:spcPct val="70000"/>
              </a:lnSpc>
            </a:pPr>
            <a:endParaRPr lang="en-US" dirty="0"/>
          </a:p>
          <a:p>
            <a:r>
              <a:rPr lang="en-US" dirty="0" smtClean="0"/>
              <a:t>Experience has shown that </a:t>
            </a:r>
            <a:r>
              <a:rPr lang="en-US" b="1" dirty="0" smtClean="0"/>
              <a:t>breaches</a:t>
            </a:r>
            <a:r>
              <a:rPr lang="en-US" dirty="0" smtClean="0"/>
              <a:t> in earthen dams are generally trapezoidal in shape and usually occur at the base of the dam</a:t>
            </a:r>
          </a:p>
          <a:p>
            <a:pPr lvl="1"/>
            <a:r>
              <a:rPr lang="en-US" dirty="0" smtClean="0"/>
              <a:t>  It can start with a crack and small seepage!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Discharge from Dam Breach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Assumed peak discharge in the event of a dam breach for the revised reservoir design is:</a:t>
            </a:r>
          </a:p>
          <a:p>
            <a:pPr marL="1371600"/>
            <a:r>
              <a:rPr lang="en-US" dirty="0" smtClean="0"/>
              <a:t>19,500 Cubic Feet per Second</a:t>
            </a:r>
          </a:p>
          <a:p>
            <a:pPr marL="1371600"/>
            <a:r>
              <a:rPr lang="en-US" dirty="0" smtClean="0"/>
              <a:t>That’s about </a:t>
            </a:r>
            <a:r>
              <a:rPr lang="en-US" b="1" dirty="0" smtClean="0"/>
              <a:t>146,000 gallons per second</a:t>
            </a:r>
          </a:p>
          <a:p>
            <a:pPr marL="1371600"/>
            <a:r>
              <a:rPr lang="en-US" dirty="0" smtClean="0"/>
              <a:t>That’s equivalent to releasing the amount of water in an </a:t>
            </a:r>
            <a:r>
              <a:rPr lang="en-US" dirty="0"/>
              <a:t>O</a:t>
            </a:r>
            <a:r>
              <a:rPr lang="en-US" dirty="0" smtClean="0"/>
              <a:t>lympic-sized pool every 4.5 seconds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Express support for the reservoir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r>
              <a:rPr lang="en-US" dirty="0" smtClean="0"/>
              <a:t>Convey </a:t>
            </a:r>
            <a:r>
              <a:rPr lang="en-US" dirty="0" smtClean="0"/>
              <a:t>a “red flag” concern that </a:t>
            </a:r>
            <a:r>
              <a:rPr lang="en-US" dirty="0" smtClean="0"/>
              <a:t>reservoir </a:t>
            </a:r>
            <a:r>
              <a:rPr lang="en-US" dirty="0" smtClean="0"/>
              <a:t>plans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include </a:t>
            </a:r>
            <a:r>
              <a:rPr lang="en-US" dirty="0" smtClean="0"/>
              <a:t>an embankment (</a:t>
            </a:r>
            <a:r>
              <a:rPr lang="en-US" b="1" dirty="0" smtClean="0">
                <a:solidFill>
                  <a:srgbClr val="FF0000"/>
                </a:solidFill>
              </a:rPr>
              <a:t>dam) </a:t>
            </a:r>
            <a:r>
              <a:rPr lang="en-US" dirty="0" smtClean="0"/>
              <a:t>approximately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30-</a:t>
            </a:r>
            <a:r>
              <a:rPr lang="en-US" b="1" dirty="0" smtClean="0">
                <a:solidFill>
                  <a:srgbClr val="FF0000"/>
                </a:solidFill>
              </a:rPr>
              <a:t>35 </a:t>
            </a:r>
            <a:r>
              <a:rPr lang="en-US" b="1" dirty="0" smtClean="0">
                <a:solidFill>
                  <a:srgbClr val="FF0000"/>
                </a:solidFill>
              </a:rPr>
              <a:t>feet tall</a:t>
            </a:r>
          </a:p>
          <a:p>
            <a:pPr marL="0" indent="0">
              <a:lnSpc>
                <a:spcPts val="8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Highlight the possibility of an “</a:t>
            </a:r>
            <a:r>
              <a:rPr lang="en-US" b="1" dirty="0" smtClean="0"/>
              <a:t>extreme event</a:t>
            </a:r>
            <a:r>
              <a:rPr lang="en-US" dirty="0" smtClean="0"/>
              <a:t>” and the consequences should it occur</a:t>
            </a:r>
          </a:p>
          <a:p>
            <a:pPr marL="0" indent="0">
              <a:lnSpc>
                <a:spcPts val="800"/>
              </a:lnSpc>
              <a:buNone/>
            </a:pPr>
            <a:endParaRPr lang="en-US" dirty="0" smtClean="0"/>
          </a:p>
          <a:p>
            <a:r>
              <a:rPr lang="en-US" dirty="0" smtClean="0"/>
              <a:t>Enlist champions for a </a:t>
            </a:r>
            <a:r>
              <a:rPr lang="en-US" b="1" dirty="0" smtClean="0"/>
              <a:t>safer design </a:t>
            </a:r>
            <a:r>
              <a:rPr lang="en-US" dirty="0" smtClean="0"/>
              <a:t>with a </a:t>
            </a:r>
            <a:r>
              <a:rPr lang="en-US" dirty="0" smtClean="0"/>
              <a:t>shorter </a:t>
            </a:r>
            <a:r>
              <a:rPr lang="en-US" dirty="0" smtClean="0"/>
              <a:t>dam and less water stored above the 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assumption of the “</a:t>
            </a:r>
            <a:r>
              <a:rPr lang="en-US" b="1" dirty="0" smtClean="0"/>
              <a:t>population at risk</a:t>
            </a:r>
            <a:r>
              <a:rPr lang="en-US" dirty="0" smtClean="0"/>
              <a:t>” from this reservoir in the event of a dam breach is: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r>
              <a:rPr lang="en-US" dirty="0" smtClean="0"/>
              <a:t>150 people, with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r>
              <a:rPr lang="en-US" dirty="0" smtClean="0"/>
              <a:t>A possible increase of 15 people over the lifespan of the dam</a:t>
            </a:r>
          </a:p>
        </p:txBody>
      </p:sp>
    </p:spTree>
    <p:extLst>
      <p:ext uri="{BB962C8B-B14F-4D97-AF65-F5344CB8AC3E}">
        <p14:creationId xmlns:p14="http://schemas.microsoft.com/office/powerpoint/2010/main" val="22990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lessen the risk?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consequences of a dam breach are proportional to</a:t>
            </a:r>
          </a:p>
          <a:p>
            <a:pPr marL="2286000"/>
            <a:r>
              <a:rPr lang="en-US" u="sng" dirty="0" smtClean="0"/>
              <a:t>Dam height</a:t>
            </a:r>
            <a:r>
              <a:rPr lang="en-US" dirty="0" smtClean="0"/>
              <a:t>; and</a:t>
            </a:r>
          </a:p>
          <a:p>
            <a:pPr marL="2286000"/>
            <a:r>
              <a:rPr lang="en-US" u="sng" dirty="0" smtClean="0"/>
              <a:t>Reservoir size and dimensions</a:t>
            </a:r>
          </a:p>
          <a:p>
            <a:pPr marL="0" indent="0">
              <a:buNone/>
            </a:pPr>
            <a:r>
              <a:rPr lang="en-US" dirty="0" smtClean="0"/>
              <a:t>These influence:</a:t>
            </a:r>
          </a:p>
          <a:p>
            <a:pPr marL="2286000"/>
            <a:r>
              <a:rPr lang="en-US" dirty="0" smtClean="0"/>
              <a:t>Water volume released; and</a:t>
            </a:r>
          </a:p>
          <a:p>
            <a:pPr marL="2286000"/>
            <a:r>
              <a:rPr lang="en-US" dirty="0" smtClean="0"/>
              <a:t>Water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34300" cy="636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3058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Dam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Embankment (Dam)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 safety regulations say:</a:t>
            </a:r>
          </a:p>
          <a:p>
            <a:r>
              <a:rPr lang="en-US" dirty="0" smtClean="0"/>
              <a:t>The development of a suitable embankment  </a:t>
            </a:r>
            <a:r>
              <a:rPr lang="en-US" u="sng" dirty="0" smtClean="0"/>
              <a:t>does not end with numerical analysis that the dam exceeds some minimum target stability parameter</a:t>
            </a:r>
          </a:p>
          <a:p>
            <a:pPr>
              <a:lnSpc>
                <a:spcPts val="800"/>
              </a:lnSpc>
            </a:pPr>
            <a:endParaRPr lang="en-US" u="sng" dirty="0" smtClean="0"/>
          </a:p>
          <a:p>
            <a:r>
              <a:rPr lang="en-US" dirty="0" smtClean="0"/>
              <a:t>It is an </a:t>
            </a:r>
            <a:r>
              <a:rPr lang="en-US" u="sng" dirty="0" smtClean="0"/>
              <a:t>on-going, "cradle to grave"</a:t>
            </a:r>
            <a:r>
              <a:rPr lang="en-US" dirty="0" smtClean="0"/>
              <a:t> endeavor spanning</a:t>
            </a:r>
          </a:p>
          <a:p>
            <a:pPr lvl="1"/>
            <a:r>
              <a:rPr lang="en-US" dirty="0" smtClean="0"/>
              <a:t>Site investigation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Construction </a:t>
            </a:r>
          </a:p>
          <a:p>
            <a:pPr lvl="1"/>
            <a:r>
              <a:rPr lang="en-US" dirty="0" smtClean="0"/>
              <a:t>Monitoring and maintenance of it in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78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 in 2016, the cost estimate for the original design was about </a:t>
            </a:r>
            <a:r>
              <a:rPr lang="en-US" u="sng" dirty="0" smtClean="0"/>
              <a:t>$28 million</a:t>
            </a:r>
          </a:p>
          <a:p>
            <a:endParaRPr lang="en-US" dirty="0" smtClean="0"/>
          </a:p>
          <a:p>
            <a:r>
              <a:rPr lang="en-US" dirty="0" smtClean="0"/>
              <a:t>Costs for the current proposed reservoir design is approximately </a:t>
            </a:r>
            <a:r>
              <a:rPr lang="en-US" u="sng" dirty="0" smtClean="0"/>
              <a:t>$33.6 million </a:t>
            </a:r>
            <a:r>
              <a:rPr lang="en-US" dirty="0" smtClean="0"/>
              <a:t>if a fabricated liner is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u="sng" dirty="0" smtClean="0"/>
              <a:t>needed</a:t>
            </a:r>
            <a:r>
              <a:rPr lang="en-US" dirty="0" smtClean="0"/>
              <a:t> (excluding management cost),</a:t>
            </a:r>
          </a:p>
          <a:p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r approximately </a:t>
            </a:r>
            <a:r>
              <a:rPr lang="en-US" u="sng" dirty="0" smtClean="0"/>
              <a:t>$35.0 million</a:t>
            </a:r>
            <a:r>
              <a:rPr lang="en-US" dirty="0" smtClean="0"/>
              <a:t> if the liner </a:t>
            </a:r>
            <a:r>
              <a:rPr lang="en-US" u="sng" dirty="0" smtClean="0"/>
              <a:t>is needed </a:t>
            </a:r>
            <a:r>
              <a:rPr lang="en-US" dirty="0" smtClean="0"/>
              <a:t>(excluding management costs)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What price do we put on public safety?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70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Dam height is a major factor</a:t>
            </a:r>
            <a:r>
              <a:rPr lang="en-US" dirty="0" smtClean="0"/>
              <a:t> determining the consequences if there is a dam failure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r>
              <a:rPr lang="en-US" dirty="0" smtClean="0"/>
              <a:t>The proposed reservoir </a:t>
            </a:r>
            <a:r>
              <a:rPr lang="en-US" dirty="0" smtClean="0"/>
              <a:t>design </a:t>
            </a:r>
            <a:r>
              <a:rPr lang="en-US" dirty="0" smtClean="0"/>
              <a:t>focuses on </a:t>
            </a:r>
            <a:r>
              <a:rPr lang="en-US" u="sng" dirty="0" smtClean="0"/>
              <a:t>cost </a:t>
            </a:r>
            <a:endParaRPr lang="en-US" u="sng" dirty="0" smtClean="0"/>
          </a:p>
          <a:p>
            <a:pPr>
              <a:lnSpc>
                <a:spcPts val="600"/>
              </a:lnSpc>
            </a:pPr>
            <a:endParaRPr lang="en-US" u="sng" dirty="0" smtClean="0"/>
          </a:p>
          <a:p>
            <a:pPr>
              <a:lnSpc>
                <a:spcPts val="600"/>
              </a:lnSpc>
            </a:pPr>
            <a:endParaRPr lang="en-US" dirty="0" smtClean="0"/>
          </a:p>
          <a:p>
            <a:r>
              <a:rPr lang="en-US" u="sng" dirty="0" smtClean="0"/>
              <a:t>Extreme events happen</a:t>
            </a:r>
            <a:r>
              <a:rPr lang="en-US" dirty="0" smtClean="0"/>
              <a:t> and cannot be predicted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r>
              <a:rPr lang="en-US" b="1" dirty="0" smtClean="0"/>
              <a:t>Safety, not cost, should drive the reservoir design – dig a deeper hole!</a:t>
            </a:r>
          </a:p>
        </p:txBody>
      </p:sp>
    </p:spTree>
    <p:extLst>
      <p:ext uri="{BB962C8B-B14F-4D97-AF65-F5344CB8AC3E}">
        <p14:creationId xmlns:p14="http://schemas.microsoft.com/office/powerpoint/2010/main" val="3850287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Input -- Really?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Will </a:t>
            </a:r>
            <a:r>
              <a:rPr lang="en-US" dirty="0" smtClean="0"/>
              <a:t>public meetings </a:t>
            </a:r>
            <a:r>
              <a:rPr lang="en-US" dirty="0" smtClean="0"/>
              <a:t>(“Open House”) simply </a:t>
            </a:r>
            <a:r>
              <a:rPr lang="en-US" dirty="0" smtClean="0"/>
              <a:t>be a “check the box” </a:t>
            </a:r>
            <a:r>
              <a:rPr lang="en-US" dirty="0" smtClean="0"/>
              <a:t>requirement</a:t>
            </a:r>
            <a:r>
              <a:rPr lang="en-US" dirty="0"/>
              <a:t> </a:t>
            </a:r>
            <a:r>
              <a:rPr lang="en-US" dirty="0" smtClean="0"/>
              <a:t>meant to present rather than discuss?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Neighbors have not been included in project planning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What proactive steps can we take?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9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 </a:t>
            </a:r>
            <a:r>
              <a:rPr lang="en-US" dirty="0" smtClean="0"/>
              <a:t>for your support!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smtClean="0"/>
              <a:t>Your </a:t>
            </a:r>
            <a:r>
              <a:rPr lang="en-US" u="sng" dirty="0" smtClean="0"/>
              <a:t>continued support</a:t>
            </a:r>
            <a:r>
              <a:rPr lang="en-US" dirty="0" smtClean="0"/>
              <a:t> for the reservoir is requested to be contingent upon: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design with a water level below ground as much as possible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r>
              <a:rPr lang="en-US" dirty="0" smtClean="0"/>
              <a:t>Neighbors being involved as stakeholders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3051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Information 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Current draft design information and other documents are posted at: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Riverroadreservoir.com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Comments/Questions: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lnSpc>
                <a:spcPts val="60"/>
              </a:lnSpc>
              <a:buNone/>
            </a:pPr>
            <a:r>
              <a:rPr lang="en-US" dirty="0" smtClean="0"/>
              <a:t> 				           i</a:t>
            </a:r>
            <a:r>
              <a:rPr lang="en-US" b="1" dirty="0" smtClean="0"/>
              <a:t>nfo@riverroadreservoir.com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9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There are good reasons for a reservoir: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</a:t>
            </a:r>
            <a:r>
              <a:rPr lang="en-US" b="1" dirty="0" smtClean="0"/>
              <a:t>Good</a:t>
            </a:r>
            <a:r>
              <a:rPr lang="en-US" dirty="0" smtClean="0"/>
              <a:t> for the </a:t>
            </a:r>
            <a:r>
              <a:rPr lang="en-US" b="1" dirty="0" smtClean="0"/>
              <a:t>river</a:t>
            </a:r>
          </a:p>
          <a:p>
            <a:pPr marL="0" indent="0" algn="ctr">
              <a:buNone/>
            </a:pPr>
            <a:r>
              <a:rPr lang="en-US" b="1" dirty="0" smtClean="0"/>
              <a:t>  Good </a:t>
            </a:r>
            <a:r>
              <a:rPr lang="en-US" dirty="0" smtClean="0"/>
              <a:t>for the </a:t>
            </a:r>
            <a:r>
              <a:rPr lang="en-US" b="1" dirty="0" smtClean="0"/>
              <a:t>salmon</a:t>
            </a:r>
          </a:p>
          <a:p>
            <a:pPr marL="0" indent="0" algn="ctr">
              <a:buNone/>
            </a:pPr>
            <a:r>
              <a:rPr lang="en-US" dirty="0" smtClean="0"/>
              <a:t>  </a:t>
            </a:r>
            <a:r>
              <a:rPr lang="en-US" b="1" dirty="0" smtClean="0"/>
              <a:t>Good</a:t>
            </a:r>
            <a:r>
              <a:rPr lang="en-US" dirty="0" smtClean="0"/>
              <a:t> for the </a:t>
            </a:r>
            <a:r>
              <a:rPr lang="en-US" b="1" dirty="0" smtClean="0"/>
              <a:t>people</a:t>
            </a:r>
          </a:p>
          <a:p>
            <a:pPr marL="0" indent="0" algn="ctr">
              <a:buNone/>
            </a:pPr>
            <a:r>
              <a:rPr lang="en-US" b="1" dirty="0" smtClean="0"/>
              <a:t>Good </a:t>
            </a:r>
            <a:r>
              <a:rPr lang="en-US" dirty="0" smtClean="0"/>
              <a:t>for </a:t>
            </a:r>
            <a:r>
              <a:rPr lang="en-US" b="1" dirty="0" smtClean="0"/>
              <a:t>agriculture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Site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808" y="1600200"/>
            <a:ext cx="37303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Paul’s House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71600" y="1847165"/>
            <a:ext cx="243840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2743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Dungeness Meadows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76400" y="2170332"/>
            <a:ext cx="1600200" cy="89603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217033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Homes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5715000" y="2354998"/>
            <a:ext cx="1066800" cy="26335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</p:cNvCxnSpPr>
          <p:nvPr/>
        </p:nvCxnSpPr>
        <p:spPr>
          <a:xfrm flipH="1" flipV="1">
            <a:off x="5003800" y="1524000"/>
            <a:ext cx="1778000" cy="83099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1800" y="288169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Happy Valley Road</a:t>
            </a: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 flipV="1">
            <a:off x="6400800" y="3053666"/>
            <a:ext cx="381000" cy="1269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62025" y="3733800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Approximate35 Foot Dam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 flipV="1">
            <a:off x="2390775" y="3251032"/>
            <a:ext cx="1952625" cy="80593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86550" y="4103132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1,600 Acre Feet of Water (about 521,000,000  gallons)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495800" y="3616763"/>
            <a:ext cx="2190750" cy="80283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1"/>
          </p:cNvCxnSpPr>
          <p:nvPr/>
        </p:nvCxnSpPr>
        <p:spPr>
          <a:xfrm flipH="1" flipV="1">
            <a:off x="5181600" y="2124416"/>
            <a:ext cx="1600200" cy="230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4799" y="4876800"/>
            <a:ext cx="175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Spillway to River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3" idx="3"/>
          </p:cNvCxnSpPr>
          <p:nvPr/>
        </p:nvCxnSpPr>
        <p:spPr>
          <a:xfrm flipV="1">
            <a:off x="2057400" y="3551114"/>
            <a:ext cx="1905000" cy="15103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Storage capacity of 1,591 acre-feet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r>
              <a:rPr lang="en-US" dirty="0" smtClean="0"/>
              <a:t>Water surface area of 41.6 acres</a:t>
            </a:r>
          </a:p>
          <a:p>
            <a:pPr>
              <a:lnSpc>
                <a:spcPts val="800"/>
              </a:lnSpc>
            </a:pPr>
            <a:endParaRPr lang="en-US" dirty="0" smtClean="0"/>
          </a:p>
          <a:p>
            <a:r>
              <a:rPr lang="en-US" dirty="0" smtClean="0"/>
              <a:t>Maximum </a:t>
            </a:r>
            <a:r>
              <a:rPr lang="en-US" b="1" dirty="0" smtClean="0"/>
              <a:t>water height of 50 feet</a:t>
            </a:r>
          </a:p>
          <a:p>
            <a:pPr marL="0" indent="0">
              <a:lnSpc>
                <a:spcPts val="800"/>
              </a:lnSpc>
              <a:buNone/>
            </a:pPr>
            <a:endParaRPr lang="en-US" dirty="0" smtClean="0"/>
          </a:p>
          <a:p>
            <a:r>
              <a:rPr lang="en-US" b="1" dirty="0" smtClean="0"/>
              <a:t>Approximate </a:t>
            </a:r>
            <a:r>
              <a:rPr lang="en-US" b="1" dirty="0" smtClean="0"/>
              <a:t>30-35 foot </a:t>
            </a:r>
            <a:r>
              <a:rPr lang="en-US" b="1" dirty="0" smtClean="0"/>
              <a:t>dam </a:t>
            </a:r>
            <a:r>
              <a:rPr lang="en-US" dirty="0" smtClean="0"/>
              <a:t>constructed of excavated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Design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581775" cy="44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1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Embankment (Dam) Height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96938" cy="328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80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Dimensions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2293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9" y="3352800"/>
            <a:ext cx="61436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94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800"/>
              </a:lnSpc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October, 2021 decision </a:t>
            </a:r>
            <a:r>
              <a:rPr lang="en-US" dirty="0" smtClean="0"/>
              <a:t>was made that the</a:t>
            </a:r>
            <a:r>
              <a:rPr lang="en-US" b="1" dirty="0" smtClean="0"/>
              <a:t> </a:t>
            </a:r>
            <a:r>
              <a:rPr lang="en-US" dirty="0" smtClean="0"/>
              <a:t>design </a:t>
            </a:r>
            <a:r>
              <a:rPr lang="en-US" dirty="0"/>
              <a:t>should </a:t>
            </a:r>
            <a:r>
              <a:rPr lang="en-US" b="1" dirty="0" smtClean="0">
                <a:solidFill>
                  <a:srgbClr val="FF0000"/>
                </a:solidFill>
              </a:rPr>
              <a:t>reduce cost </a:t>
            </a:r>
            <a:r>
              <a:rPr lang="en-US" dirty="0" smtClean="0"/>
              <a:t>by focusing on: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R</a:t>
            </a:r>
            <a:r>
              <a:rPr lang="en-US" dirty="0" smtClean="0"/>
              <a:t>educing </a:t>
            </a:r>
            <a:r>
              <a:rPr lang="en-US" dirty="0"/>
              <a:t>the size of the </a:t>
            </a:r>
            <a:r>
              <a:rPr lang="en-US" dirty="0" smtClean="0"/>
              <a:t>liner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the depth of excavation and height of the </a:t>
            </a:r>
            <a:r>
              <a:rPr lang="en-US" dirty="0" smtClean="0"/>
              <a:t>embankment</a:t>
            </a:r>
          </a:p>
          <a:p>
            <a:pPr lvl="1"/>
            <a:r>
              <a:rPr lang="en-US" dirty="0" smtClean="0"/>
              <a:t>Decreasing </a:t>
            </a:r>
            <a:r>
              <a:rPr lang="en-US" dirty="0"/>
              <a:t>the footprint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27434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12219</TotalTime>
  <Words>1385</Words>
  <Application>Microsoft Office PowerPoint</Application>
  <PresentationFormat>On-screen Show (4:3)</PresentationFormat>
  <Paragraphs>202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Dungeness Reservoir and Dam Cost Vs Safety</vt:lpstr>
      <vt:lpstr>Presentation Objectives</vt:lpstr>
      <vt:lpstr>Public Benefit</vt:lpstr>
      <vt:lpstr>Reservoir Site</vt:lpstr>
      <vt:lpstr>Proposed Design</vt:lpstr>
      <vt:lpstr>Proposed Design</vt:lpstr>
      <vt:lpstr>Embankment (Dam) Height</vt:lpstr>
      <vt:lpstr>Reservoir Dimensions</vt:lpstr>
      <vt:lpstr>Major Design Considerations</vt:lpstr>
      <vt:lpstr>Let’s be Clear</vt:lpstr>
      <vt:lpstr>Dam Material</vt:lpstr>
      <vt:lpstr>Reservoir Lining</vt:lpstr>
      <vt:lpstr>Safety Regulations</vt:lpstr>
      <vt:lpstr>Remote Chance?</vt:lpstr>
      <vt:lpstr>Extreme Events?</vt:lpstr>
      <vt:lpstr>Extreme Events Earthquakes and Storms!</vt:lpstr>
      <vt:lpstr>Consequences of an “Extreme Event”</vt:lpstr>
      <vt:lpstr>Dam Failures </vt:lpstr>
      <vt:lpstr>Peak Discharge from Dam Breach</vt:lpstr>
      <vt:lpstr>Loss of Life</vt:lpstr>
      <vt:lpstr>How can we lessen the risk?</vt:lpstr>
      <vt:lpstr>Importance of Dam Height</vt:lpstr>
      <vt:lpstr>Embankment (Dam) Stability</vt:lpstr>
      <vt:lpstr>Cost</vt:lpstr>
      <vt:lpstr>Summary</vt:lpstr>
      <vt:lpstr>Public Input -- Really?</vt:lpstr>
      <vt:lpstr>Thank you for your support!</vt:lpstr>
      <vt:lpstr>Information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Dungeness Reservoir and Dam</dc:title>
  <dc:creator>Paul</dc:creator>
  <cp:lastModifiedBy>Paul</cp:lastModifiedBy>
  <cp:revision>220</cp:revision>
  <dcterms:created xsi:type="dcterms:W3CDTF">2022-10-02T18:14:39Z</dcterms:created>
  <dcterms:modified xsi:type="dcterms:W3CDTF">2022-11-07T21:44:44Z</dcterms:modified>
</cp:coreProperties>
</file>